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Montserrat"/>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647B6E-1D1A-4662-AD2C-C96C2BF1FAC7}">
  <a:tblStyle styleId="{F6647B6E-1D1A-4662-AD2C-C96C2BF1FAC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20" Type="http://schemas.openxmlformats.org/officeDocument/2006/relationships/slide" Target="slides/slide14.xml"/><Relationship Id="rId42" Type="http://schemas.openxmlformats.org/officeDocument/2006/relationships/font" Target="fonts/Montserrat-italic.fntdata"/><Relationship Id="rId41" Type="http://schemas.openxmlformats.org/officeDocument/2006/relationships/font" Target="fonts/Montserrat-bold.fntdata"/><Relationship Id="rId22" Type="http://schemas.openxmlformats.org/officeDocument/2006/relationships/slide" Target="slides/slide16.xml"/><Relationship Id="rId44" Type="http://schemas.openxmlformats.org/officeDocument/2006/relationships/font" Target="fonts/Lato-regular.fntdata"/><Relationship Id="rId21" Type="http://schemas.openxmlformats.org/officeDocument/2006/relationships/slide" Target="slides/slide15.xml"/><Relationship Id="rId43" Type="http://schemas.openxmlformats.org/officeDocument/2006/relationships/font" Target="fonts/Montserrat-boldItalic.fntdata"/><Relationship Id="rId24" Type="http://schemas.openxmlformats.org/officeDocument/2006/relationships/slide" Target="slides/slide18.xml"/><Relationship Id="rId46" Type="http://schemas.openxmlformats.org/officeDocument/2006/relationships/font" Target="fonts/Lato-italic.fntdata"/><Relationship Id="rId23" Type="http://schemas.openxmlformats.org/officeDocument/2006/relationships/slide" Target="slides/slide17.xml"/><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Lato-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7dec17a022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7dec17a022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bf036363e2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bf036363e2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bf036363e2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bf036363e2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bf036363e2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bf036363e2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bf036363e2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bf036363e2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bf036363e2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bf036363e2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bf036363e2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bf036363e2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bf036363e2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bf036363e2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bf036363e2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bf036363e2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bf036363e2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bf036363e2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bf036363e2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bf036363e2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7dec17a022_2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7dec17a022_2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bf036363e2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bf036363e2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bf036363e2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bf036363e2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bf036363e2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bf036363e2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bf036363e2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bf036363e2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bf036363e2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bf036363e2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7dec17a022_2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7dec17a022_2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7dec17a022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7dec17a022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bf036363e2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bf036363e2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7dec17a022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7dec17a022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7dec17a022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7dec17a022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bf036363e2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bf036363e2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bf036363e2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bf036363e2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bf036363e2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bf036363e2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bf036363e2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bf036363e2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7dec17a022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7dec17a022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7dec17a022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7dec17a022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7dec17a022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7dec17a022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7dec17a022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7dec17a022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7dec17a022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7dec17a022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7dec17a022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7dec17a022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130" name="Shape 130"/>
        <p:cNvGrpSpPr/>
        <p:nvPr/>
      </p:nvGrpSpPr>
      <p:grpSpPr>
        <a:xfrm>
          <a:off x="0" y="0"/>
          <a:ext cx="0" cy="0"/>
          <a:chOff x="0" y="0"/>
          <a:chExt cx="0" cy="0"/>
        </a:xfrm>
      </p:grpSpPr>
      <p:grpSp>
        <p:nvGrpSpPr>
          <p:cNvPr id="131" name="Google Shape;131;p13"/>
          <p:cNvGrpSpPr/>
          <p:nvPr/>
        </p:nvGrpSpPr>
        <p:grpSpPr>
          <a:xfrm>
            <a:off x="4406400" y="0"/>
            <a:ext cx="4737600" cy="5143065"/>
            <a:chOff x="4406400" y="0"/>
            <a:chExt cx="4737600" cy="5143065"/>
          </a:xfrm>
        </p:grpSpPr>
        <p:sp>
          <p:nvSpPr>
            <p:cNvPr id="132" name="Google Shape;132;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1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1" name="Google Shape;151;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jpg"/><Relationship Id="rId5"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16.png"/><Relationship Id="rId8"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hyperlink" Target="https://www.kaggle.com/datasets/navoneel/brain-mri-images-for-brain-tumor-detection" TargetMode="External"/><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4"/>
          <p:cNvSpPr txBox="1"/>
          <p:nvPr>
            <p:ph idx="4294967295" type="ctrTitle"/>
          </p:nvPr>
        </p:nvSpPr>
        <p:spPr>
          <a:xfrm>
            <a:off x="2964950" y="1689700"/>
            <a:ext cx="5728500" cy="135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latin typeface="Times New Roman"/>
                <a:ea typeface="Times New Roman"/>
                <a:cs typeface="Times New Roman"/>
                <a:sym typeface="Times New Roman"/>
              </a:rPr>
              <a:t>Brain Tumor Detection Using Image Segmentation</a:t>
            </a:r>
            <a:endParaRPr b="1">
              <a:latin typeface="Times New Roman"/>
              <a:ea typeface="Times New Roman"/>
              <a:cs typeface="Times New Roman"/>
              <a:sym typeface="Times New Roman"/>
            </a:endParaRPr>
          </a:p>
        </p:txBody>
      </p:sp>
      <p:sp>
        <p:nvSpPr>
          <p:cNvPr id="157" name="Google Shape;157;p14"/>
          <p:cNvSpPr txBox="1"/>
          <p:nvPr>
            <p:ph idx="4294967295" type="subTitle"/>
          </p:nvPr>
        </p:nvSpPr>
        <p:spPr>
          <a:xfrm>
            <a:off x="5083950" y="3564700"/>
            <a:ext cx="3609600" cy="399300"/>
          </a:xfrm>
          <a:prstGeom prst="rect">
            <a:avLst/>
          </a:prstGeom>
          <a:solidFill>
            <a:schemeClr val="lt2"/>
          </a:solidFill>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lang="en" sz="1400">
                <a:highlight>
                  <a:schemeClr val="lt2"/>
                </a:highlight>
              </a:rPr>
              <a:t>PRESENTED BY:</a:t>
            </a:r>
            <a:endParaRPr sz="1400">
              <a:highlight>
                <a:schemeClr val="lt2"/>
              </a:highlight>
            </a:endParaRPr>
          </a:p>
        </p:txBody>
      </p:sp>
      <p:sp>
        <p:nvSpPr>
          <p:cNvPr id="158" name="Google Shape;158;p14"/>
          <p:cNvSpPr txBox="1"/>
          <p:nvPr/>
        </p:nvSpPr>
        <p:spPr>
          <a:xfrm>
            <a:off x="272325" y="4054275"/>
            <a:ext cx="4104600" cy="400200"/>
          </a:xfrm>
          <a:prstGeom prst="rect">
            <a:avLst/>
          </a:prstGeom>
          <a:solidFill>
            <a:schemeClr val="lt2"/>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Lato"/>
                <a:ea typeface="Lato"/>
                <a:cs typeface="Lato"/>
                <a:sym typeface="Lato"/>
              </a:rPr>
              <a:t>GUIDED </a:t>
            </a:r>
            <a:r>
              <a:rPr b="1" lang="en">
                <a:solidFill>
                  <a:schemeClr val="lt1"/>
                </a:solidFill>
                <a:latin typeface="Lato"/>
                <a:ea typeface="Lato"/>
                <a:cs typeface="Lato"/>
                <a:sym typeface="Lato"/>
              </a:rPr>
              <a:t>BY: </a:t>
            </a:r>
            <a:r>
              <a:rPr b="1" lang="en">
                <a:solidFill>
                  <a:schemeClr val="lt1"/>
                </a:solidFill>
                <a:latin typeface="Lato"/>
                <a:ea typeface="Lato"/>
                <a:cs typeface="Lato"/>
                <a:sym typeface="Lato"/>
              </a:rPr>
              <a:t> </a:t>
            </a:r>
            <a:endParaRPr b="1">
              <a:solidFill>
                <a:schemeClr val="lt1"/>
              </a:solidFill>
              <a:latin typeface="Lato"/>
              <a:ea typeface="Lato"/>
              <a:cs typeface="Lato"/>
              <a:sym typeface="Lato"/>
            </a:endParaRPr>
          </a:p>
        </p:txBody>
      </p:sp>
      <p:sp>
        <p:nvSpPr>
          <p:cNvPr id="159" name="Google Shape;159;p14"/>
          <p:cNvSpPr txBox="1"/>
          <p:nvPr/>
        </p:nvSpPr>
        <p:spPr>
          <a:xfrm>
            <a:off x="1143750" y="0"/>
            <a:ext cx="6856500" cy="13545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Font typeface="Arial"/>
              <a:buNone/>
            </a:pPr>
            <a:r>
              <a:rPr b="1" lang="en" sz="2200">
                <a:solidFill>
                  <a:schemeClr val="lt1"/>
                </a:solidFill>
                <a:latin typeface="Cambria"/>
                <a:ea typeface="Cambria"/>
                <a:cs typeface="Cambria"/>
                <a:sym typeface="Cambria"/>
              </a:rPr>
              <a:t>Bangalore Institute of Technology</a:t>
            </a:r>
            <a:endParaRPr sz="2200"/>
          </a:p>
          <a:p>
            <a:pPr indent="0" lvl="0" marL="0" rtl="0" algn="ctr">
              <a:spcBef>
                <a:spcPts val="0"/>
              </a:spcBef>
              <a:spcAft>
                <a:spcPts val="0"/>
              </a:spcAft>
              <a:buClr>
                <a:srgbClr val="000000"/>
              </a:buClr>
              <a:buFont typeface="Arial"/>
              <a:buNone/>
            </a:pPr>
            <a:r>
              <a:rPr lang="en" sz="1800">
                <a:solidFill>
                  <a:schemeClr val="lt1"/>
                </a:solidFill>
                <a:latin typeface="Cambria"/>
                <a:ea typeface="Cambria"/>
                <a:cs typeface="Cambria"/>
                <a:sym typeface="Cambria"/>
              </a:rPr>
              <a:t>K.R. Road, V V Puram, Bangalore-560004</a:t>
            </a:r>
            <a:endParaRPr sz="1800"/>
          </a:p>
          <a:p>
            <a:pPr indent="0" lvl="0" marL="0" rtl="0" algn="ctr">
              <a:spcBef>
                <a:spcPts val="0"/>
              </a:spcBef>
              <a:spcAft>
                <a:spcPts val="0"/>
              </a:spcAft>
              <a:buClr>
                <a:srgbClr val="000000"/>
              </a:buClr>
              <a:buFont typeface="Arial"/>
              <a:buNone/>
            </a:pPr>
            <a:r>
              <a:rPr b="1" lang="en" sz="1800">
                <a:solidFill>
                  <a:schemeClr val="lt1"/>
                </a:solidFill>
                <a:latin typeface="Cambria"/>
                <a:ea typeface="Cambria"/>
                <a:cs typeface="Cambria"/>
                <a:sym typeface="Cambria"/>
              </a:rPr>
              <a:t>Department of  Electronics and Communication Engineering</a:t>
            </a:r>
            <a:endParaRPr b="1" i="1" sz="1800">
              <a:solidFill>
                <a:schemeClr val="lt1"/>
              </a:solidFill>
              <a:latin typeface="Cambria"/>
              <a:ea typeface="Cambria"/>
              <a:cs typeface="Cambria"/>
              <a:sym typeface="Cambria"/>
            </a:endParaRPr>
          </a:p>
          <a:p>
            <a:pPr indent="0" lvl="0" marL="0" rtl="0" algn="l">
              <a:spcBef>
                <a:spcPts val="0"/>
              </a:spcBef>
              <a:spcAft>
                <a:spcPts val="0"/>
              </a:spcAft>
              <a:buNone/>
            </a:pPr>
            <a:r>
              <a:t/>
            </a:r>
            <a:endParaRPr b="1" sz="1800" u="sng">
              <a:solidFill>
                <a:schemeClr val="lt1"/>
              </a:solidFill>
              <a:latin typeface="Lato"/>
              <a:ea typeface="Lato"/>
              <a:cs typeface="Lato"/>
              <a:sym typeface="Lato"/>
            </a:endParaRPr>
          </a:p>
        </p:txBody>
      </p:sp>
      <p:pic>
        <p:nvPicPr>
          <p:cNvPr id="160" name="Google Shape;160;p14"/>
          <p:cNvPicPr preferRelativeResize="0"/>
          <p:nvPr/>
        </p:nvPicPr>
        <p:blipFill>
          <a:blip r:embed="rId3">
            <a:alphaModFix/>
          </a:blip>
          <a:stretch>
            <a:fillRect/>
          </a:stretch>
        </p:blipFill>
        <p:spPr>
          <a:xfrm>
            <a:off x="272325" y="1594950"/>
            <a:ext cx="2075975" cy="2218887"/>
          </a:xfrm>
          <a:prstGeom prst="rect">
            <a:avLst/>
          </a:prstGeom>
          <a:noFill/>
          <a:ln>
            <a:noFill/>
          </a:ln>
        </p:spPr>
      </p:pic>
      <p:sp>
        <p:nvSpPr>
          <p:cNvPr id="161" name="Google Shape;161;p14"/>
          <p:cNvSpPr txBox="1"/>
          <p:nvPr/>
        </p:nvSpPr>
        <p:spPr>
          <a:xfrm>
            <a:off x="5079750" y="3985150"/>
            <a:ext cx="3613800" cy="985200"/>
          </a:xfrm>
          <a:prstGeom prst="rect">
            <a:avLst/>
          </a:prstGeom>
          <a:solidFill>
            <a:srgbClr val="FFF2CC"/>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300">
                <a:solidFill>
                  <a:schemeClr val="dk1"/>
                </a:solidFill>
                <a:latin typeface="Lato"/>
                <a:ea typeface="Lato"/>
                <a:cs typeface="Lato"/>
                <a:sym typeface="Lato"/>
              </a:rPr>
              <a:t>Yuvraj Singh (1BI19EC170)</a:t>
            </a:r>
            <a:endParaRPr b="1" sz="1300">
              <a:solidFill>
                <a:schemeClr val="dk1"/>
              </a:solidFill>
              <a:latin typeface="Lato"/>
              <a:ea typeface="Lato"/>
              <a:cs typeface="Lato"/>
              <a:sym typeface="Lato"/>
            </a:endParaRPr>
          </a:p>
          <a:p>
            <a:pPr indent="0" lvl="0" marL="0" rtl="0" algn="ctr">
              <a:lnSpc>
                <a:spcPct val="150000"/>
              </a:lnSpc>
              <a:spcBef>
                <a:spcPts val="0"/>
              </a:spcBef>
              <a:spcAft>
                <a:spcPts val="0"/>
              </a:spcAft>
              <a:buNone/>
            </a:pPr>
            <a:r>
              <a:rPr b="1" lang="en" sz="1300">
                <a:solidFill>
                  <a:schemeClr val="dk1"/>
                </a:solidFill>
                <a:latin typeface="Lato"/>
                <a:ea typeface="Lato"/>
                <a:cs typeface="Lato"/>
                <a:sym typeface="Lato"/>
              </a:rPr>
              <a:t>Shubham Kumar (1BI19EC138)</a:t>
            </a:r>
            <a:endParaRPr b="1" sz="1300">
              <a:solidFill>
                <a:schemeClr val="dk1"/>
              </a:solidFill>
              <a:latin typeface="Lato"/>
              <a:ea typeface="Lato"/>
              <a:cs typeface="Lato"/>
              <a:sym typeface="Lato"/>
            </a:endParaRPr>
          </a:p>
          <a:p>
            <a:pPr indent="0" lvl="0" marL="0" rtl="0" algn="ctr">
              <a:lnSpc>
                <a:spcPct val="150000"/>
              </a:lnSpc>
              <a:spcBef>
                <a:spcPts val="0"/>
              </a:spcBef>
              <a:spcAft>
                <a:spcPts val="0"/>
              </a:spcAft>
              <a:buNone/>
            </a:pPr>
            <a:r>
              <a:rPr b="1" lang="en" sz="1300">
                <a:solidFill>
                  <a:schemeClr val="dk1"/>
                </a:solidFill>
                <a:latin typeface="Lato"/>
                <a:ea typeface="Lato"/>
                <a:cs typeface="Lato"/>
                <a:sym typeface="Lato"/>
              </a:rPr>
              <a:t>Ankush (1BI18EC015)</a:t>
            </a:r>
            <a:endParaRPr b="1">
              <a:solidFill>
                <a:schemeClr val="dk1"/>
              </a:solidFill>
              <a:latin typeface="Lato"/>
              <a:ea typeface="Lato"/>
              <a:cs typeface="Lato"/>
              <a:sym typeface="Lato"/>
            </a:endParaRPr>
          </a:p>
        </p:txBody>
      </p:sp>
      <p:pic>
        <p:nvPicPr>
          <p:cNvPr id="162" name="Google Shape;162;p14"/>
          <p:cNvPicPr preferRelativeResize="0"/>
          <p:nvPr/>
        </p:nvPicPr>
        <p:blipFill rotWithShape="1">
          <a:blip r:embed="rId4">
            <a:alphaModFix/>
          </a:blip>
          <a:srcRect b="0" l="0" r="0" t="0"/>
          <a:stretch/>
        </p:blipFill>
        <p:spPr>
          <a:xfrm>
            <a:off x="0" y="0"/>
            <a:ext cx="1252000" cy="1354500"/>
          </a:xfrm>
          <a:prstGeom prst="rect">
            <a:avLst/>
          </a:prstGeom>
          <a:noFill/>
          <a:ln>
            <a:noFill/>
          </a:ln>
        </p:spPr>
      </p:pic>
      <p:pic>
        <p:nvPicPr>
          <p:cNvPr descr="352397-vtu-logo - Kollege Times" id="163" name="Google Shape;163;p14"/>
          <p:cNvPicPr preferRelativeResize="0"/>
          <p:nvPr/>
        </p:nvPicPr>
        <p:blipFill rotWithShape="1">
          <a:blip r:embed="rId5">
            <a:alphaModFix/>
          </a:blip>
          <a:srcRect b="0" l="0" r="0" t="0"/>
          <a:stretch/>
        </p:blipFill>
        <p:spPr>
          <a:xfrm>
            <a:off x="7782350" y="0"/>
            <a:ext cx="1360300" cy="1354500"/>
          </a:xfrm>
          <a:prstGeom prst="rect">
            <a:avLst/>
          </a:prstGeom>
          <a:noFill/>
          <a:ln>
            <a:noFill/>
          </a:ln>
        </p:spPr>
      </p:pic>
      <p:sp>
        <p:nvSpPr>
          <p:cNvPr id="164" name="Google Shape;164;p14"/>
          <p:cNvSpPr txBox="1"/>
          <p:nvPr/>
        </p:nvSpPr>
        <p:spPr>
          <a:xfrm>
            <a:off x="272325" y="4454475"/>
            <a:ext cx="4104600" cy="615600"/>
          </a:xfrm>
          <a:prstGeom prst="rect">
            <a:avLst/>
          </a:prstGeom>
          <a:solidFill>
            <a:srgbClr val="FFF2CC"/>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457200" lvl="0" marL="457200" rtl="0" algn="l">
              <a:spcBef>
                <a:spcPts val="0"/>
              </a:spcBef>
              <a:spcAft>
                <a:spcPts val="0"/>
              </a:spcAft>
              <a:buNone/>
            </a:pPr>
            <a:r>
              <a:rPr b="1" lang="en" u="sng">
                <a:solidFill>
                  <a:schemeClr val="dk1"/>
                </a:solidFill>
                <a:latin typeface="Lato"/>
                <a:ea typeface="Lato"/>
                <a:cs typeface="Lato"/>
                <a:sym typeface="Lato"/>
              </a:rPr>
              <a:t>Dr. A M Vijaya Prakash</a:t>
            </a:r>
            <a:endParaRPr b="1" u="sng">
              <a:solidFill>
                <a:schemeClr val="dk1"/>
              </a:solidFill>
              <a:latin typeface="Lato"/>
              <a:ea typeface="Lato"/>
              <a:cs typeface="Lato"/>
              <a:sym typeface="Lato"/>
            </a:endParaRPr>
          </a:p>
          <a:p>
            <a:pPr indent="0" lvl="0" marL="0" rtl="0" algn="ctr">
              <a:spcBef>
                <a:spcPts val="0"/>
              </a:spcBef>
              <a:spcAft>
                <a:spcPts val="0"/>
              </a:spcAft>
              <a:buNone/>
            </a:pPr>
            <a:r>
              <a:rPr lang="en">
                <a:solidFill>
                  <a:schemeClr val="dk1"/>
                </a:solidFill>
                <a:latin typeface="Lato"/>
                <a:ea typeface="Lato"/>
                <a:cs typeface="Lato"/>
                <a:sym typeface="Lato"/>
              </a:rPr>
              <a:t>Professor, Dept. of Electronics &amp; Communication</a:t>
            </a:r>
            <a:endParaRPr>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6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3"/>
          <p:cNvSpPr txBox="1"/>
          <p:nvPr>
            <p:ph idx="4294967295" type="title"/>
          </p:nvPr>
        </p:nvSpPr>
        <p:spPr>
          <a:xfrm>
            <a:off x="849000" y="589950"/>
            <a:ext cx="7446000" cy="396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1710">
                <a:latin typeface="Times New Roman"/>
                <a:ea typeface="Times New Roman"/>
                <a:cs typeface="Times New Roman"/>
                <a:sym typeface="Times New Roman"/>
              </a:rPr>
              <a:t>Secondary brain tumors also called as Metastatic Brain Tumor originates from malignancies outside of the CNS and spread to the brain, typically through arterial circulation.</a:t>
            </a:r>
            <a:endParaRPr sz="1710">
              <a:latin typeface="Times New Roman"/>
              <a:ea typeface="Times New Roman"/>
              <a:cs typeface="Times New Roman"/>
              <a:sym typeface="Times New Roman"/>
            </a:endParaRPr>
          </a:p>
          <a:p>
            <a:pPr indent="-337185" lvl="0" marL="457200" rtl="0" algn="l">
              <a:lnSpc>
                <a:spcPct val="115000"/>
              </a:lnSpc>
              <a:spcBef>
                <a:spcPts val="1200"/>
              </a:spcBef>
              <a:spcAft>
                <a:spcPts val="0"/>
              </a:spcAft>
              <a:buClr>
                <a:schemeClr val="lt1"/>
              </a:buClr>
              <a:buSzPts val="1710"/>
              <a:buFont typeface="Times New Roman"/>
              <a:buChar char="○"/>
            </a:pPr>
            <a:r>
              <a:rPr lang="en" sz="1710">
                <a:latin typeface="Times New Roman"/>
                <a:ea typeface="Times New Roman"/>
                <a:cs typeface="Times New Roman"/>
                <a:sym typeface="Times New Roman"/>
              </a:rPr>
              <a:t>﻿Approx. 25% of individual with systemic cancer develop metastatic brain tumor approx. 80% in cerebral hemisphere and 20% in the posterior fossa.</a:t>
            </a:r>
            <a:endParaRPr sz="1710">
              <a:latin typeface="Times New Roman"/>
              <a:ea typeface="Times New Roman"/>
              <a:cs typeface="Times New Roman"/>
              <a:sym typeface="Times New Roman"/>
            </a:endParaRPr>
          </a:p>
          <a:p>
            <a:pPr indent="-337185" lvl="0" marL="457200" rtl="0" algn="l">
              <a:lnSpc>
                <a:spcPct val="115000"/>
              </a:lnSpc>
              <a:spcBef>
                <a:spcPts val="0"/>
              </a:spcBef>
              <a:spcAft>
                <a:spcPts val="0"/>
              </a:spcAft>
              <a:buClr>
                <a:schemeClr val="lt1"/>
              </a:buClr>
              <a:buSzPts val="1710"/>
              <a:buFont typeface="Times New Roman"/>
              <a:buChar char="○"/>
            </a:pPr>
            <a:r>
              <a:rPr lang="en" sz="1710">
                <a:latin typeface="Times New Roman"/>
                <a:ea typeface="Times New Roman"/>
                <a:cs typeface="Times New Roman"/>
                <a:sym typeface="Times New Roman"/>
              </a:rPr>
              <a:t>﻿1/3rd of bin metastases originate in lungs and followed in manner below in order of frequency :</a:t>
            </a:r>
            <a:br>
              <a:rPr lang="en" sz="1710">
                <a:latin typeface="Times New Roman"/>
                <a:ea typeface="Times New Roman"/>
                <a:cs typeface="Times New Roman"/>
                <a:sym typeface="Times New Roman"/>
              </a:rPr>
            </a:br>
            <a:r>
              <a:rPr lang="en" sz="1710">
                <a:latin typeface="Times New Roman"/>
                <a:ea typeface="Times New Roman"/>
                <a:cs typeface="Times New Roman"/>
                <a:sym typeface="Times New Roman"/>
              </a:rPr>
              <a:t> Lungs-&gt;Breast-›Skin-›GI tract-›Kidney</a:t>
            </a:r>
            <a:endParaRPr sz="1710">
              <a:latin typeface="Times New Roman"/>
              <a:ea typeface="Times New Roman"/>
              <a:cs typeface="Times New Roman"/>
              <a:sym typeface="Times New Roman"/>
            </a:endParaRPr>
          </a:p>
          <a:p>
            <a:pPr indent="-337185" lvl="0" marL="457200" rtl="0" algn="l">
              <a:lnSpc>
                <a:spcPct val="115000"/>
              </a:lnSpc>
              <a:spcBef>
                <a:spcPts val="0"/>
              </a:spcBef>
              <a:spcAft>
                <a:spcPts val="0"/>
              </a:spcAft>
              <a:buClr>
                <a:schemeClr val="lt1"/>
              </a:buClr>
              <a:buSzPts val="1710"/>
              <a:buFont typeface="Times New Roman"/>
              <a:buChar char="○"/>
            </a:pPr>
            <a:r>
              <a:rPr lang="en" sz="1710">
                <a:latin typeface="Times New Roman"/>
                <a:ea typeface="Times New Roman"/>
                <a:cs typeface="Times New Roman"/>
                <a:sym typeface="Times New Roman"/>
              </a:rPr>
              <a:t>﻿Frontal lobe is the most common site</a:t>
            </a:r>
            <a:endParaRPr sz="1710">
              <a:latin typeface="Times New Roman"/>
              <a:ea typeface="Times New Roman"/>
              <a:cs typeface="Times New Roman"/>
              <a:sym typeface="Times New Roman"/>
            </a:endParaRPr>
          </a:p>
          <a:p>
            <a:pPr indent="-337185" lvl="0" marL="457200" rtl="0" algn="l">
              <a:lnSpc>
                <a:spcPct val="115000"/>
              </a:lnSpc>
              <a:spcBef>
                <a:spcPts val="0"/>
              </a:spcBef>
              <a:spcAft>
                <a:spcPts val="0"/>
              </a:spcAft>
              <a:buClr>
                <a:schemeClr val="lt1"/>
              </a:buClr>
              <a:buSzPts val="1710"/>
              <a:buFont typeface="Times New Roman"/>
              <a:buChar char="○"/>
            </a:pPr>
            <a:r>
              <a:rPr lang="en" sz="1710">
                <a:latin typeface="Times New Roman"/>
                <a:ea typeface="Times New Roman"/>
                <a:cs typeface="Times New Roman"/>
                <a:sym typeface="Times New Roman"/>
              </a:rPr>
              <a:t>﻿Average survival with the treatment is approx. 6 months but varies widely by the extent of other systemic metastases.</a:t>
            </a:r>
            <a:endParaRPr sz="1710">
              <a:latin typeface="Times New Roman"/>
              <a:ea typeface="Times New Roman"/>
              <a:cs typeface="Times New Roman"/>
              <a:sym typeface="Times New Roman"/>
            </a:endParaRPr>
          </a:p>
          <a:p>
            <a:pPr indent="0" lvl="0" marL="0" rtl="0" algn="l">
              <a:spcBef>
                <a:spcPts val="1200"/>
              </a:spcBef>
              <a:spcAft>
                <a:spcPts val="0"/>
              </a:spcAft>
              <a:buSzPts val="990"/>
              <a:buNone/>
            </a:pPr>
            <a:r>
              <a:t/>
            </a:r>
            <a:endParaRPr sz="3320"/>
          </a:p>
        </p:txBody>
      </p:sp>
      <p:sp>
        <p:nvSpPr>
          <p:cNvPr id="237" name="Google Shape;237;p23"/>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INTRODUCTION</a:t>
            </a:r>
            <a:endParaRPr b="1" sz="1800">
              <a:solidFill>
                <a:schemeClr val="lt1"/>
              </a:solidFill>
              <a:latin typeface="Lato"/>
              <a:ea typeface="Lato"/>
              <a:cs typeface="Lato"/>
              <a:sym typeface="Lato"/>
            </a:endParaRPr>
          </a:p>
        </p:txBody>
      </p:sp>
      <p:sp>
        <p:nvSpPr>
          <p:cNvPr id="238" name="Google Shape;238;p23"/>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239" name="Google Shape;239;p23"/>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4"/>
          <p:cNvSpPr txBox="1"/>
          <p:nvPr/>
        </p:nvSpPr>
        <p:spPr>
          <a:xfrm>
            <a:off x="-12"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FFFFF"/>
                </a:solidFill>
                <a:latin typeface="Lato"/>
                <a:ea typeface="Lato"/>
                <a:cs typeface="Lato"/>
                <a:sym typeface="Lato"/>
              </a:rPr>
              <a:t>LITERATURE SURVEY</a:t>
            </a:r>
            <a:endParaRPr b="1" sz="1800">
              <a:solidFill>
                <a:srgbClr val="FFFFFF"/>
              </a:solidFill>
              <a:latin typeface="Lato"/>
              <a:ea typeface="Lato"/>
              <a:cs typeface="Lato"/>
              <a:sym typeface="Lato"/>
            </a:endParaRPr>
          </a:p>
        </p:txBody>
      </p:sp>
      <p:sp>
        <p:nvSpPr>
          <p:cNvPr id="245" name="Google Shape;245;p24"/>
          <p:cNvSpPr txBox="1"/>
          <p:nvPr/>
        </p:nvSpPr>
        <p:spPr>
          <a:xfrm>
            <a:off x="-10650" y="47124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FFFFFF"/>
                </a:solidFill>
                <a:latin typeface="Lato"/>
                <a:ea typeface="Lato"/>
                <a:cs typeface="Lato"/>
                <a:sym typeface="Lato"/>
              </a:rPr>
              <a:t>Bangalore Institute of Technology</a:t>
            </a:r>
            <a:endParaRPr b="1" sz="1600">
              <a:solidFill>
                <a:srgbClr val="FFFFFF"/>
              </a:solidFill>
              <a:latin typeface="Lato"/>
              <a:ea typeface="Lato"/>
              <a:cs typeface="Lato"/>
              <a:sym typeface="Lato"/>
            </a:endParaRPr>
          </a:p>
        </p:txBody>
      </p:sp>
      <p:sp>
        <p:nvSpPr>
          <p:cNvPr id="246" name="Google Shape;246;p24"/>
          <p:cNvSpPr txBox="1"/>
          <p:nvPr/>
        </p:nvSpPr>
        <p:spPr>
          <a:xfrm>
            <a:off x="6205950" y="4712400"/>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FFFFFF"/>
                </a:solidFill>
                <a:latin typeface="Lato"/>
                <a:ea typeface="Lato"/>
                <a:cs typeface="Lato"/>
                <a:sym typeface="Lato"/>
              </a:rPr>
              <a:t>Dept. of ECE, BIT</a:t>
            </a:r>
            <a:endParaRPr b="1" sz="1600">
              <a:solidFill>
                <a:srgbClr val="FFFFFF"/>
              </a:solidFill>
              <a:latin typeface="Lato"/>
              <a:ea typeface="Lato"/>
              <a:cs typeface="Lato"/>
              <a:sym typeface="Lato"/>
            </a:endParaRPr>
          </a:p>
        </p:txBody>
      </p:sp>
      <p:graphicFrame>
        <p:nvGraphicFramePr>
          <p:cNvPr id="247" name="Google Shape;247;p24"/>
          <p:cNvGraphicFramePr/>
          <p:nvPr/>
        </p:nvGraphicFramePr>
        <p:xfrm>
          <a:off x="124800" y="461700"/>
          <a:ext cx="3000000" cy="3000000"/>
        </p:xfrm>
        <a:graphic>
          <a:graphicData uri="http://schemas.openxmlformats.org/drawingml/2006/table">
            <a:tbl>
              <a:tblPr>
                <a:noFill/>
                <a:tableStyleId>{F6647B6E-1D1A-4662-AD2C-C96C2BF1FAC7}</a:tableStyleId>
              </a:tblPr>
              <a:tblGrid>
                <a:gridCol w="2523500"/>
                <a:gridCol w="2123625"/>
                <a:gridCol w="2123625"/>
                <a:gridCol w="2123625"/>
              </a:tblGrid>
              <a:tr h="600675">
                <a:tc>
                  <a:txBody>
                    <a:bodyPr/>
                    <a:lstStyle/>
                    <a:p>
                      <a:pPr indent="0" lvl="0" marL="0" rtl="0" algn="ctr">
                        <a:lnSpc>
                          <a:spcPct val="115000"/>
                        </a:lnSpc>
                        <a:spcBef>
                          <a:spcPts val="0"/>
                        </a:spcBef>
                        <a:spcAft>
                          <a:spcPts val="0"/>
                        </a:spcAft>
                        <a:buNone/>
                      </a:pPr>
                      <a:r>
                        <a:rPr b="1" lang="en" sz="2000">
                          <a:solidFill>
                            <a:schemeClr val="lt1"/>
                          </a:solidFill>
                        </a:rPr>
                        <a:t>Paper Title</a:t>
                      </a:r>
                      <a:endParaRPr b="1" sz="2000">
                        <a:solidFill>
                          <a:schemeClr val="lt1"/>
                        </a:solidFill>
                      </a:endParaRPr>
                    </a:p>
                    <a:p>
                      <a:pPr indent="0" lvl="0" marL="0" rtl="0" algn="l">
                        <a:spcBef>
                          <a:spcPts val="0"/>
                        </a:spcBef>
                        <a:spcAft>
                          <a:spcPts val="0"/>
                        </a:spcAft>
                        <a:buNone/>
                      </a:pPr>
                      <a:r>
                        <a:t/>
                      </a:r>
                      <a:endParaRPr sz="1300">
                        <a:solidFill>
                          <a:schemeClr val="lt1"/>
                        </a:solidFill>
                      </a:endParaRPr>
                    </a:p>
                  </a:txBody>
                  <a:tcPr marT="91425" marB="91425" marR="91425" marL="91425"/>
                </a:tc>
                <a:tc>
                  <a:txBody>
                    <a:bodyPr/>
                    <a:lstStyle/>
                    <a:p>
                      <a:pPr indent="0" lvl="0" marL="0" rtl="0" algn="ctr">
                        <a:lnSpc>
                          <a:spcPct val="115000"/>
                        </a:lnSpc>
                        <a:spcBef>
                          <a:spcPts val="0"/>
                        </a:spcBef>
                        <a:spcAft>
                          <a:spcPts val="0"/>
                        </a:spcAft>
                        <a:buNone/>
                      </a:pPr>
                      <a:r>
                        <a:rPr b="1" lang="en" sz="1900">
                          <a:solidFill>
                            <a:schemeClr val="lt1"/>
                          </a:solidFill>
                        </a:rPr>
                        <a:t>Author And Year </a:t>
                      </a:r>
                      <a:endParaRPr b="1" sz="1900">
                        <a:solidFill>
                          <a:schemeClr val="lt1"/>
                        </a:solidFill>
                      </a:endParaRPr>
                    </a:p>
                    <a:p>
                      <a:pPr indent="0" lvl="0" marL="0" rtl="0" algn="l">
                        <a:spcBef>
                          <a:spcPts val="0"/>
                        </a:spcBef>
                        <a:spcAft>
                          <a:spcPts val="0"/>
                        </a:spcAft>
                        <a:buNone/>
                      </a:pPr>
                      <a:r>
                        <a:t/>
                      </a:r>
                      <a:endParaRPr>
                        <a:solidFill>
                          <a:schemeClr val="lt1"/>
                        </a:solidFill>
                      </a:endParaRPr>
                    </a:p>
                  </a:txBody>
                  <a:tcPr marT="91425" marB="91425" marR="91425" marL="91425"/>
                </a:tc>
                <a:tc>
                  <a:txBody>
                    <a:bodyPr/>
                    <a:lstStyle/>
                    <a:p>
                      <a:pPr indent="0" lvl="0" marL="0" rtl="0" algn="l">
                        <a:spcBef>
                          <a:spcPts val="0"/>
                        </a:spcBef>
                        <a:spcAft>
                          <a:spcPts val="0"/>
                        </a:spcAft>
                        <a:buNone/>
                      </a:pPr>
                      <a:r>
                        <a:rPr b="1" lang="en" sz="1900">
                          <a:solidFill>
                            <a:schemeClr val="lt1"/>
                          </a:solidFill>
                        </a:rPr>
                        <a:t>Methodologies</a:t>
                      </a:r>
                      <a:endParaRPr sz="500">
                        <a:solidFill>
                          <a:schemeClr val="lt1"/>
                        </a:solidFill>
                      </a:endParaRPr>
                    </a:p>
                  </a:txBody>
                  <a:tcPr marT="91425" marB="91425" marR="91425" marL="91425"/>
                </a:tc>
                <a:tc>
                  <a:txBody>
                    <a:bodyPr/>
                    <a:lstStyle/>
                    <a:p>
                      <a:pPr indent="0" lvl="0" marL="0" rtl="0" algn="ctr">
                        <a:lnSpc>
                          <a:spcPct val="115000"/>
                        </a:lnSpc>
                        <a:spcBef>
                          <a:spcPts val="0"/>
                        </a:spcBef>
                        <a:spcAft>
                          <a:spcPts val="0"/>
                        </a:spcAft>
                        <a:buNone/>
                      </a:pPr>
                      <a:r>
                        <a:rPr b="1" lang="en" sz="1900">
                          <a:solidFill>
                            <a:schemeClr val="lt1"/>
                          </a:solidFill>
                        </a:rPr>
                        <a:t>Limitations</a:t>
                      </a:r>
                      <a:endParaRPr b="1" sz="1900">
                        <a:solidFill>
                          <a:schemeClr val="lt1"/>
                        </a:solidFill>
                      </a:endParaRPr>
                    </a:p>
                    <a:p>
                      <a:pPr indent="0" lvl="0" marL="0" rtl="0" algn="l">
                        <a:spcBef>
                          <a:spcPts val="0"/>
                        </a:spcBef>
                        <a:spcAft>
                          <a:spcPts val="0"/>
                        </a:spcAft>
                        <a:buNone/>
                      </a:pPr>
                      <a:r>
                        <a:t/>
                      </a:r>
                      <a:endParaRPr>
                        <a:solidFill>
                          <a:schemeClr val="lt1"/>
                        </a:solidFill>
                      </a:endParaRPr>
                    </a:p>
                  </a:txBody>
                  <a:tcPr marT="91425" marB="91425" marR="91425" marL="91425"/>
                </a:tc>
              </a:tr>
              <a:tr h="842450">
                <a:tc>
                  <a:txBody>
                    <a:bodyPr/>
                    <a:lstStyle/>
                    <a:p>
                      <a:pPr indent="0" lvl="0" marL="0" rtl="0" algn="ctr">
                        <a:lnSpc>
                          <a:spcPct val="115000"/>
                        </a:lnSpc>
                        <a:spcBef>
                          <a:spcPts val="0"/>
                        </a:spcBef>
                        <a:spcAft>
                          <a:spcPts val="0"/>
                        </a:spcAft>
                        <a:buNone/>
                      </a:pPr>
                      <a:r>
                        <a:rPr b="1" lang="en" sz="1000">
                          <a:solidFill>
                            <a:schemeClr val="lt1"/>
                          </a:solidFill>
                        </a:rPr>
                        <a:t>Brain Tumor Detection Using Deep Neural Network And Machine Learning Algorithm.</a:t>
                      </a:r>
                      <a:endParaRPr b="1" sz="1000">
                        <a:solidFill>
                          <a:schemeClr val="lt1"/>
                        </a:solidFill>
                      </a:endParaRPr>
                    </a:p>
                    <a:p>
                      <a:pPr indent="0" lvl="0" marL="0" rtl="0" algn="l">
                        <a:spcBef>
                          <a:spcPts val="0"/>
                        </a:spcBef>
                        <a:spcAft>
                          <a:spcPts val="0"/>
                        </a:spcAft>
                        <a:buNone/>
                      </a:pPr>
                      <a:r>
                        <a:t/>
                      </a:r>
                      <a:endParaRPr b="1" sz="1000">
                        <a:solidFill>
                          <a:schemeClr val="lt1"/>
                        </a:solidFill>
                      </a:endParaRPr>
                    </a:p>
                  </a:txBody>
                  <a:tcPr marT="91425" marB="91425" marR="91425" marL="91425"/>
                </a:tc>
                <a:tc>
                  <a:txBody>
                    <a:bodyPr/>
                    <a:lstStyle/>
                    <a:p>
                      <a:pPr indent="0" lvl="0" marL="0" rtl="0" algn="ctr">
                        <a:lnSpc>
                          <a:spcPct val="115000"/>
                        </a:lnSpc>
                        <a:spcBef>
                          <a:spcPts val="0"/>
                        </a:spcBef>
                        <a:spcAft>
                          <a:spcPts val="0"/>
                        </a:spcAft>
                        <a:buNone/>
                      </a:pPr>
                      <a:r>
                        <a:rPr lang="en" sz="1000">
                          <a:solidFill>
                            <a:schemeClr val="lt1"/>
                          </a:solidFill>
                        </a:rPr>
                        <a:t>Masoumeh Siar and Mohammad Teshnehlab </a:t>
                      </a:r>
                      <a:r>
                        <a:rPr lang="en" sz="1000">
                          <a:solidFill>
                            <a:schemeClr val="lt1"/>
                          </a:solidFill>
                        </a:rPr>
                        <a:t>9</a:t>
                      </a:r>
                      <a:r>
                        <a:rPr baseline="30000" lang="en" sz="1000">
                          <a:solidFill>
                            <a:schemeClr val="lt1"/>
                          </a:solidFill>
                        </a:rPr>
                        <a:t>th</a:t>
                      </a:r>
                      <a:r>
                        <a:rPr lang="en" sz="1000">
                          <a:solidFill>
                            <a:schemeClr val="lt1"/>
                          </a:solidFill>
                        </a:rPr>
                        <a:t>International Conference On Computer Engineering (ICCKE 2019)  </a:t>
                      </a:r>
                      <a:endParaRPr sz="1000">
                        <a:solidFill>
                          <a:schemeClr val="lt1"/>
                        </a:solidFill>
                      </a:endParaRPr>
                    </a:p>
                    <a:p>
                      <a:pPr indent="0" lvl="0" marL="0" rtl="0" algn="l">
                        <a:spcBef>
                          <a:spcPts val="0"/>
                        </a:spcBef>
                        <a:spcAft>
                          <a:spcPts val="0"/>
                        </a:spcAft>
                        <a:buNone/>
                      </a:pPr>
                      <a:r>
                        <a:t/>
                      </a:r>
                      <a:endParaRPr sz="1000">
                        <a:solidFill>
                          <a:schemeClr val="lt1"/>
                        </a:solidFill>
                      </a:endParaRPr>
                    </a:p>
                  </a:txBody>
                  <a:tcPr marT="91425" marB="91425" marR="91425" marL="91425"/>
                </a:tc>
                <a:tc>
                  <a:txBody>
                    <a:bodyPr/>
                    <a:lstStyle/>
                    <a:p>
                      <a:pPr indent="0" lvl="0" marL="0" rtl="0" algn="l">
                        <a:lnSpc>
                          <a:spcPct val="115000"/>
                        </a:lnSpc>
                        <a:spcBef>
                          <a:spcPts val="0"/>
                        </a:spcBef>
                        <a:spcAft>
                          <a:spcPts val="0"/>
                        </a:spcAft>
                        <a:buNone/>
                      </a:pPr>
                      <a:r>
                        <a:rPr lang="en" sz="1000">
                          <a:solidFill>
                            <a:schemeClr val="lt1"/>
                          </a:solidFill>
                          <a:latin typeface="Calibri"/>
                          <a:ea typeface="Calibri"/>
                          <a:cs typeface="Calibri"/>
                          <a:sym typeface="Calibri"/>
                        </a:rPr>
                        <a:t>A new method based on the combination of feature extraction algorithm and the CNN for tumor detection from brain images is presented.</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chemeClr val="lt1"/>
                        </a:solidFill>
                      </a:endParaRPr>
                    </a:p>
                  </a:txBody>
                  <a:tcPr marT="91425" marB="91425" marR="91425" marL="91425"/>
                </a:tc>
                <a:tc>
                  <a:txBody>
                    <a:bodyPr/>
                    <a:lstStyle/>
                    <a:p>
                      <a:pPr indent="0" lvl="0" marL="0" rtl="0" algn="l">
                        <a:lnSpc>
                          <a:spcPct val="115000"/>
                        </a:lnSpc>
                        <a:spcBef>
                          <a:spcPts val="0"/>
                        </a:spcBef>
                        <a:spcAft>
                          <a:spcPts val="0"/>
                        </a:spcAft>
                        <a:buNone/>
                      </a:pPr>
                      <a:r>
                        <a:rPr lang="en" sz="1000">
                          <a:solidFill>
                            <a:schemeClr val="lt1"/>
                          </a:solidFill>
                          <a:latin typeface="Calibri"/>
                          <a:ea typeface="Calibri"/>
                          <a:cs typeface="Calibri"/>
                          <a:sym typeface="Calibri"/>
                        </a:rPr>
                        <a:t>The accuracy of the CNN is obtained with the RBF classifier 97.34% and the DT classifier 94.24%.</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chemeClr val="lt1"/>
                        </a:solidFill>
                      </a:endParaRPr>
                    </a:p>
                  </a:txBody>
                  <a:tcPr marT="91425" marB="91425" marR="91425" marL="91425"/>
                </a:tc>
              </a:tr>
              <a:tr h="964325">
                <a:tc>
                  <a:txBody>
                    <a:bodyPr/>
                    <a:lstStyle/>
                    <a:p>
                      <a:pPr indent="0" lvl="0" marL="0" rtl="0" algn="ctr">
                        <a:lnSpc>
                          <a:spcPct val="115000"/>
                        </a:lnSpc>
                        <a:spcBef>
                          <a:spcPts val="0"/>
                        </a:spcBef>
                        <a:spcAft>
                          <a:spcPts val="0"/>
                        </a:spcAft>
                        <a:buNone/>
                      </a:pPr>
                      <a:r>
                        <a:rPr b="1" lang="en" sz="1000">
                          <a:solidFill>
                            <a:srgbClr val="FFFFFF"/>
                          </a:solidFill>
                        </a:rPr>
                        <a:t>Brain Tumor Segmentation Based On Deep Learning</a:t>
                      </a:r>
                      <a:endParaRPr b="1" sz="1000">
                        <a:solidFill>
                          <a:srgbClr val="FFFFFF"/>
                        </a:solidFill>
                      </a:endParaRPr>
                    </a:p>
                    <a:p>
                      <a:pPr indent="0" lvl="0" marL="0" rtl="0" algn="l">
                        <a:spcBef>
                          <a:spcPts val="0"/>
                        </a:spcBef>
                        <a:spcAft>
                          <a:spcPts val="0"/>
                        </a:spcAft>
                        <a:buNone/>
                      </a:pPr>
                      <a:r>
                        <a:t/>
                      </a:r>
                      <a:endParaRPr sz="1000">
                        <a:solidFill>
                          <a:srgbClr val="FFFFFF"/>
                        </a:solidFill>
                      </a:endParaRPr>
                    </a:p>
                  </a:txBody>
                  <a:tcPr marT="91425" marB="91425" marR="91425" marL="91425"/>
                </a:tc>
                <a:tc>
                  <a:txBody>
                    <a:bodyPr/>
                    <a:lstStyle/>
                    <a:p>
                      <a:pPr indent="0" lvl="0" marL="0" rtl="0" algn="ctr">
                        <a:lnSpc>
                          <a:spcPct val="115000"/>
                        </a:lnSpc>
                        <a:spcBef>
                          <a:spcPts val="0"/>
                        </a:spcBef>
                        <a:spcAft>
                          <a:spcPts val="0"/>
                        </a:spcAft>
                        <a:buNone/>
                      </a:pPr>
                      <a:r>
                        <a:rPr lang="en" sz="1000">
                          <a:solidFill>
                            <a:srgbClr val="FFFFFF"/>
                          </a:solidFill>
                        </a:rPr>
                        <a:t>Hajar </a:t>
                      </a:r>
                      <a:r>
                        <a:rPr lang="en" sz="1000">
                          <a:solidFill>
                            <a:srgbClr val="FFFFFF"/>
                          </a:solidFill>
                        </a:rPr>
                        <a:t>Chergui</a:t>
                      </a:r>
                      <a:r>
                        <a:rPr lang="en" sz="1000">
                          <a:solidFill>
                            <a:srgbClr val="FFFFFF"/>
                          </a:solidFill>
                        </a:rPr>
                        <a:t>,Jamal Riffi,Ali Yahyauy and Hamid Tairi</a:t>
                      </a:r>
                      <a:endParaRPr sz="1000">
                        <a:solidFill>
                          <a:srgbClr val="FFFFFF"/>
                        </a:solidFill>
                      </a:endParaRPr>
                    </a:p>
                    <a:p>
                      <a:pPr indent="0" lvl="0" marL="0" rtl="0" algn="ctr">
                        <a:lnSpc>
                          <a:spcPct val="115000"/>
                        </a:lnSpc>
                        <a:spcBef>
                          <a:spcPts val="0"/>
                        </a:spcBef>
                        <a:spcAft>
                          <a:spcPts val="0"/>
                        </a:spcAft>
                        <a:buNone/>
                      </a:pPr>
                      <a:r>
                        <a:rPr lang="en" sz="1000">
                          <a:solidFill>
                            <a:srgbClr val="FFFFFF"/>
                          </a:solidFill>
                        </a:rPr>
                        <a:t>LIIAN Laboratory ,2018</a:t>
                      </a:r>
                      <a:endParaRPr sz="1000">
                        <a:solidFill>
                          <a:srgbClr val="FFFFFF"/>
                        </a:solidFill>
                      </a:endParaRPr>
                    </a:p>
                    <a:p>
                      <a:pPr indent="0" lvl="0" marL="0" rtl="0" algn="l">
                        <a:spcBef>
                          <a:spcPts val="0"/>
                        </a:spcBef>
                        <a:spcAft>
                          <a:spcPts val="0"/>
                        </a:spcAft>
                        <a:buNone/>
                      </a:pPr>
                      <a:r>
                        <a:t/>
                      </a:r>
                      <a:endParaRPr sz="1000">
                        <a:solidFill>
                          <a:srgbClr val="FFFFFF"/>
                        </a:solidFill>
                      </a:endParaRPr>
                    </a:p>
                  </a:txBody>
                  <a:tcPr marT="91425" marB="91425" marR="91425" marL="91425"/>
                </a:tc>
                <a:tc>
                  <a:txBody>
                    <a:bodyPr/>
                    <a:lstStyle/>
                    <a:p>
                      <a:pPr indent="0" lvl="0" marL="0" rtl="0" algn="l">
                        <a:lnSpc>
                          <a:spcPct val="115000"/>
                        </a:lnSpc>
                        <a:spcBef>
                          <a:spcPts val="0"/>
                        </a:spcBef>
                        <a:spcAft>
                          <a:spcPts val="0"/>
                        </a:spcAft>
                        <a:buNone/>
                      </a:pPr>
                      <a:r>
                        <a:rPr lang="en" sz="1000">
                          <a:solidFill>
                            <a:srgbClr val="FFFFFF"/>
                          </a:solidFill>
                          <a:latin typeface="Calibri"/>
                          <a:ea typeface="Calibri"/>
                          <a:cs typeface="Calibri"/>
                          <a:sym typeface="Calibri"/>
                        </a:rPr>
                        <a:t>Developed a fully automatic brain tumor segmentation method. Proposed a method based on deep learning, using deep convolution networks based on the U-Net model.</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endParaRPr>
                    </a:p>
                  </a:txBody>
                  <a:tcPr marT="91425" marB="91425" marR="91425" marL="91425"/>
                </a:tc>
                <a:tc>
                  <a:txBody>
                    <a:bodyPr/>
                    <a:lstStyle/>
                    <a:p>
                      <a:pPr indent="0" lvl="0" marL="0" rtl="0" algn="l">
                        <a:lnSpc>
                          <a:spcPct val="115000"/>
                        </a:lnSpc>
                        <a:spcBef>
                          <a:spcPts val="0"/>
                        </a:spcBef>
                        <a:spcAft>
                          <a:spcPts val="0"/>
                        </a:spcAft>
                        <a:buNone/>
                      </a:pPr>
                      <a:r>
                        <a:rPr lang="en" sz="1000">
                          <a:solidFill>
                            <a:srgbClr val="FFFFFF"/>
                          </a:solidFill>
                          <a:latin typeface="Calibri"/>
                          <a:ea typeface="Calibri"/>
                          <a:cs typeface="Calibri"/>
                          <a:sym typeface="Calibri"/>
                        </a:rPr>
                        <a:t>Method provided an efficient and robust segmentation compared to the manually delineated ground truth and showed a maximum dice similarity coefficient of 0.81 for the dataset used.</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endParaRPr>
                    </a:p>
                  </a:txBody>
                  <a:tcPr marT="91425" marB="91425" marR="91425" marL="91425"/>
                </a:tc>
              </a:tr>
              <a:tr h="920850">
                <a:tc>
                  <a:txBody>
                    <a:bodyPr/>
                    <a:lstStyle/>
                    <a:p>
                      <a:pPr indent="0" lvl="0" marL="0" rtl="0" algn="ctr">
                        <a:lnSpc>
                          <a:spcPct val="115000"/>
                        </a:lnSpc>
                        <a:spcBef>
                          <a:spcPts val="0"/>
                        </a:spcBef>
                        <a:spcAft>
                          <a:spcPts val="0"/>
                        </a:spcAft>
                        <a:buNone/>
                      </a:pPr>
                      <a:r>
                        <a:rPr b="1" lang="en" sz="1000">
                          <a:solidFill>
                            <a:srgbClr val="FFFFFF"/>
                          </a:solidFill>
                        </a:rPr>
                        <a:t>Brain Tumor Detection Using Deep Learning And Image Processing.</a:t>
                      </a:r>
                      <a:endParaRPr b="1" sz="1000">
                        <a:solidFill>
                          <a:srgbClr val="FFFFFF"/>
                        </a:solidFill>
                      </a:endParaRPr>
                    </a:p>
                    <a:p>
                      <a:pPr indent="0" lvl="0" marL="0" rtl="0" algn="l">
                        <a:spcBef>
                          <a:spcPts val="0"/>
                        </a:spcBef>
                        <a:spcAft>
                          <a:spcPts val="0"/>
                        </a:spcAft>
                        <a:buNone/>
                      </a:pPr>
                      <a:r>
                        <a:t/>
                      </a:r>
                      <a:endParaRPr sz="1000">
                        <a:solidFill>
                          <a:srgbClr val="FFFFFF"/>
                        </a:solidFill>
                      </a:endParaRPr>
                    </a:p>
                  </a:txBody>
                  <a:tcPr marT="91425" marB="91425" marR="91425" marL="91425"/>
                </a:tc>
                <a:tc>
                  <a:txBody>
                    <a:bodyPr/>
                    <a:lstStyle/>
                    <a:p>
                      <a:pPr indent="0" lvl="0" marL="0" rtl="0" algn="ctr">
                        <a:lnSpc>
                          <a:spcPct val="115000"/>
                        </a:lnSpc>
                        <a:spcBef>
                          <a:spcPts val="0"/>
                        </a:spcBef>
                        <a:spcAft>
                          <a:spcPts val="0"/>
                        </a:spcAft>
                        <a:buNone/>
                      </a:pPr>
                      <a:r>
                        <a:rPr lang="en" sz="1000">
                          <a:solidFill>
                            <a:srgbClr val="FFFFFF"/>
                          </a:solidFill>
                        </a:rPr>
                        <a:t>Aryan Sagar Methil</a:t>
                      </a:r>
                      <a:endParaRPr sz="1000">
                        <a:solidFill>
                          <a:srgbClr val="FFFFFF"/>
                        </a:solidFill>
                      </a:endParaRPr>
                    </a:p>
                    <a:p>
                      <a:pPr indent="0" lvl="0" marL="0" rtl="0" algn="ctr">
                        <a:lnSpc>
                          <a:spcPct val="115000"/>
                        </a:lnSpc>
                        <a:spcBef>
                          <a:spcPts val="0"/>
                        </a:spcBef>
                        <a:spcAft>
                          <a:spcPts val="0"/>
                        </a:spcAft>
                        <a:buNone/>
                      </a:pPr>
                      <a:r>
                        <a:rPr lang="en" sz="1000">
                          <a:solidFill>
                            <a:srgbClr val="FFFFFF"/>
                          </a:solidFill>
                        </a:rPr>
                        <a:t>International Conference On Artificial Intelligence And Smart Systems(ICAIS-2021)</a:t>
                      </a:r>
                      <a:endParaRPr sz="1000">
                        <a:solidFill>
                          <a:srgbClr val="FFFFFF"/>
                        </a:solidFill>
                      </a:endParaRPr>
                    </a:p>
                    <a:p>
                      <a:pPr indent="0" lvl="0" marL="0" rtl="0" algn="l">
                        <a:spcBef>
                          <a:spcPts val="0"/>
                        </a:spcBef>
                        <a:spcAft>
                          <a:spcPts val="0"/>
                        </a:spcAft>
                        <a:buNone/>
                      </a:pPr>
                      <a:r>
                        <a:t/>
                      </a:r>
                      <a:endParaRPr sz="1000">
                        <a:solidFill>
                          <a:srgbClr val="FFFFFF"/>
                        </a:solidFill>
                      </a:endParaRPr>
                    </a:p>
                  </a:txBody>
                  <a:tcPr marT="91425" marB="91425" marR="91425" marL="91425"/>
                </a:tc>
                <a:tc>
                  <a:txBody>
                    <a:bodyPr/>
                    <a:lstStyle/>
                    <a:p>
                      <a:pPr indent="0" lvl="0" marL="0" rtl="0" algn="l">
                        <a:lnSpc>
                          <a:spcPct val="115000"/>
                        </a:lnSpc>
                        <a:spcBef>
                          <a:spcPts val="0"/>
                        </a:spcBef>
                        <a:spcAft>
                          <a:spcPts val="0"/>
                        </a:spcAft>
                        <a:buNone/>
                      </a:pPr>
                      <a:r>
                        <a:rPr lang="en" sz="1000">
                          <a:solidFill>
                            <a:srgbClr val="FFFFFF"/>
                          </a:solidFill>
                          <a:latin typeface="Calibri"/>
                          <a:ea typeface="Calibri"/>
                          <a:cs typeface="Calibri"/>
                          <a:sym typeface="Calibri"/>
                        </a:rPr>
                        <a:t>Image Processing techniques helped us solve the illumination issues and brought the tumor into focus. Data augmentation was used to reduce the chances of overfitting</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endParaRPr>
                    </a:p>
                  </a:txBody>
                  <a:tcPr marT="91425" marB="91425" marR="91425" marL="91425"/>
                </a:tc>
                <a:tc>
                  <a:txBody>
                    <a:bodyPr/>
                    <a:lstStyle/>
                    <a:p>
                      <a:pPr indent="0" lvl="0" marL="0" rtl="0" algn="l">
                        <a:spcBef>
                          <a:spcPts val="0"/>
                        </a:spcBef>
                        <a:spcAft>
                          <a:spcPts val="0"/>
                        </a:spcAft>
                        <a:buNone/>
                      </a:pPr>
                      <a:r>
                        <a:rPr lang="en" sz="1000">
                          <a:solidFill>
                            <a:srgbClr val="FFFFFF"/>
                          </a:solidFill>
                          <a:latin typeface="Calibri"/>
                          <a:ea typeface="Calibri"/>
                          <a:cs typeface="Calibri"/>
                          <a:sym typeface="Calibri"/>
                        </a:rPr>
                        <a:t>There are small chances that the image preprocessing applied can damage the information which makes a tumor image appear non-tumor in the eye of the CNN.</a:t>
                      </a:r>
                      <a:endParaRPr sz="600">
                        <a:solidFill>
                          <a:srgbClr val="FFFFFF"/>
                        </a:solidFill>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5"/>
          <p:cNvSpPr txBox="1"/>
          <p:nvPr/>
        </p:nvSpPr>
        <p:spPr>
          <a:xfrm>
            <a:off x="-1065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FFFFF"/>
                </a:solidFill>
                <a:latin typeface="Lato"/>
                <a:ea typeface="Lato"/>
                <a:cs typeface="Lato"/>
                <a:sym typeface="Lato"/>
              </a:rPr>
              <a:t>LITERATURE SURVEY</a:t>
            </a:r>
            <a:endParaRPr b="1" sz="1800">
              <a:solidFill>
                <a:srgbClr val="FFFFFF"/>
              </a:solidFill>
              <a:latin typeface="Lato"/>
              <a:ea typeface="Lato"/>
              <a:cs typeface="Lato"/>
              <a:sym typeface="Lato"/>
            </a:endParaRPr>
          </a:p>
        </p:txBody>
      </p:sp>
      <p:sp>
        <p:nvSpPr>
          <p:cNvPr id="253" name="Google Shape;253;p25"/>
          <p:cNvSpPr txBox="1"/>
          <p:nvPr/>
        </p:nvSpPr>
        <p:spPr>
          <a:xfrm>
            <a:off x="-10650" y="47124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FFFFFF"/>
                </a:solidFill>
                <a:latin typeface="Lato"/>
                <a:ea typeface="Lato"/>
                <a:cs typeface="Lato"/>
                <a:sym typeface="Lato"/>
              </a:rPr>
              <a:t>Bangalore Institute of Technology</a:t>
            </a:r>
            <a:endParaRPr b="1" sz="1600">
              <a:solidFill>
                <a:srgbClr val="FFFFFF"/>
              </a:solidFill>
              <a:latin typeface="Lato"/>
              <a:ea typeface="Lato"/>
              <a:cs typeface="Lato"/>
              <a:sym typeface="Lato"/>
            </a:endParaRPr>
          </a:p>
        </p:txBody>
      </p:sp>
      <p:sp>
        <p:nvSpPr>
          <p:cNvPr id="254" name="Google Shape;254;p25"/>
          <p:cNvSpPr txBox="1"/>
          <p:nvPr/>
        </p:nvSpPr>
        <p:spPr>
          <a:xfrm>
            <a:off x="6205950" y="4712400"/>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FFFFFF"/>
                </a:solidFill>
                <a:latin typeface="Lato"/>
                <a:ea typeface="Lato"/>
                <a:cs typeface="Lato"/>
                <a:sym typeface="Lato"/>
              </a:rPr>
              <a:t>Dept. of ECE, BIT</a:t>
            </a:r>
            <a:endParaRPr b="1" sz="1600">
              <a:solidFill>
                <a:srgbClr val="FFFFFF"/>
              </a:solidFill>
              <a:latin typeface="Lato"/>
              <a:ea typeface="Lato"/>
              <a:cs typeface="Lato"/>
              <a:sym typeface="Lato"/>
            </a:endParaRPr>
          </a:p>
        </p:txBody>
      </p:sp>
      <p:graphicFrame>
        <p:nvGraphicFramePr>
          <p:cNvPr id="255" name="Google Shape;255;p25"/>
          <p:cNvGraphicFramePr/>
          <p:nvPr/>
        </p:nvGraphicFramePr>
        <p:xfrm>
          <a:off x="352000" y="647704"/>
          <a:ext cx="3000000" cy="3000000"/>
        </p:xfrm>
        <a:graphic>
          <a:graphicData uri="http://schemas.openxmlformats.org/drawingml/2006/table">
            <a:tbl>
              <a:tblPr>
                <a:noFill/>
                <a:tableStyleId>{F6647B6E-1D1A-4662-AD2C-C96C2BF1FAC7}</a:tableStyleId>
              </a:tblPr>
              <a:tblGrid>
                <a:gridCol w="2096700"/>
                <a:gridCol w="2096700"/>
                <a:gridCol w="2096700"/>
                <a:gridCol w="2096700"/>
              </a:tblGrid>
              <a:tr h="1354225">
                <a:tc>
                  <a:txBody>
                    <a:bodyPr/>
                    <a:lstStyle/>
                    <a:p>
                      <a:pPr indent="0" lvl="0" marL="0" rtl="0" algn="ctr">
                        <a:lnSpc>
                          <a:spcPct val="115000"/>
                        </a:lnSpc>
                        <a:spcBef>
                          <a:spcPts val="0"/>
                        </a:spcBef>
                        <a:spcAft>
                          <a:spcPts val="0"/>
                        </a:spcAft>
                        <a:buNone/>
                      </a:pPr>
                      <a:r>
                        <a:rPr b="1" lang="en" sz="1000">
                          <a:solidFill>
                            <a:srgbClr val="FFFFFF"/>
                          </a:solidFill>
                        </a:rPr>
                        <a:t>Brain Tumor Detection Using Deep Learning Algorithm.</a:t>
                      </a:r>
                      <a:endParaRPr b="1" sz="1000">
                        <a:solidFill>
                          <a:srgbClr val="FFFFFF"/>
                        </a:solidFill>
                      </a:endParaRPr>
                    </a:p>
                    <a:p>
                      <a:pPr indent="0" lvl="0" marL="0" rtl="0" algn="l">
                        <a:spcBef>
                          <a:spcPts val="0"/>
                        </a:spcBef>
                        <a:spcAft>
                          <a:spcPts val="0"/>
                        </a:spcAft>
                        <a:buNone/>
                      </a:pPr>
                      <a:r>
                        <a:t/>
                      </a:r>
                      <a:endParaRPr sz="1000">
                        <a:solidFill>
                          <a:srgbClr val="FFFFFF"/>
                        </a:solidFill>
                      </a:endParaRPr>
                    </a:p>
                  </a:txBody>
                  <a:tcPr marT="91425" marB="91425" marR="91425" marL="91425"/>
                </a:tc>
                <a:tc>
                  <a:txBody>
                    <a:bodyPr/>
                    <a:lstStyle/>
                    <a:p>
                      <a:pPr indent="0" lvl="0" marL="0" rtl="0" algn="ctr">
                        <a:lnSpc>
                          <a:spcPct val="115000"/>
                        </a:lnSpc>
                        <a:spcBef>
                          <a:spcPts val="0"/>
                        </a:spcBef>
                        <a:spcAft>
                          <a:spcPts val="0"/>
                        </a:spcAft>
                        <a:buNone/>
                      </a:pPr>
                      <a:r>
                        <a:rPr lang="en" sz="1000">
                          <a:solidFill>
                            <a:srgbClr val="FFFFFF"/>
                          </a:solidFill>
                        </a:rPr>
                        <a:t>Avigyan Sinha,Aneesh RP,Malvika Suresh,Abinaya D</a:t>
                      </a:r>
                      <a:endParaRPr sz="1000">
                        <a:solidFill>
                          <a:srgbClr val="FFFFFF"/>
                        </a:solidFill>
                      </a:endParaRPr>
                    </a:p>
                    <a:p>
                      <a:pPr indent="0" lvl="0" marL="0" rtl="0" algn="ctr">
                        <a:lnSpc>
                          <a:spcPct val="115000"/>
                        </a:lnSpc>
                        <a:spcBef>
                          <a:spcPts val="0"/>
                        </a:spcBef>
                        <a:spcAft>
                          <a:spcPts val="0"/>
                        </a:spcAft>
                        <a:buNone/>
                      </a:pPr>
                      <a:r>
                        <a:rPr lang="en" sz="1000">
                          <a:solidFill>
                            <a:srgbClr val="FFFFFF"/>
                          </a:solidFill>
                        </a:rPr>
                        <a:t>John Hopkins University,Baltimore,</a:t>
                      </a:r>
                      <a:endParaRPr sz="1000">
                        <a:solidFill>
                          <a:srgbClr val="FFFFFF"/>
                        </a:solidFill>
                      </a:endParaRPr>
                    </a:p>
                    <a:p>
                      <a:pPr indent="0" lvl="0" marL="0" rtl="0" algn="ctr">
                        <a:lnSpc>
                          <a:spcPct val="115000"/>
                        </a:lnSpc>
                        <a:spcBef>
                          <a:spcPts val="0"/>
                        </a:spcBef>
                        <a:spcAft>
                          <a:spcPts val="0"/>
                        </a:spcAft>
                        <a:buNone/>
                      </a:pPr>
                      <a:r>
                        <a:rPr lang="en" sz="1000">
                          <a:solidFill>
                            <a:srgbClr val="FFFFFF"/>
                          </a:solidFill>
                        </a:rPr>
                        <a:t>USA (2019)  </a:t>
                      </a:r>
                      <a:endParaRPr sz="1000">
                        <a:solidFill>
                          <a:srgbClr val="FFFFFF"/>
                        </a:solidFill>
                      </a:endParaRPr>
                    </a:p>
                    <a:p>
                      <a:pPr indent="0" lvl="0" marL="0" rtl="0" algn="l">
                        <a:spcBef>
                          <a:spcPts val="0"/>
                        </a:spcBef>
                        <a:spcAft>
                          <a:spcPts val="0"/>
                        </a:spcAft>
                        <a:buNone/>
                      </a:pPr>
                      <a:r>
                        <a:t/>
                      </a:r>
                      <a:endParaRPr sz="1000">
                        <a:solidFill>
                          <a:srgbClr val="FFFFFF"/>
                        </a:solidFill>
                      </a:endParaRPr>
                    </a:p>
                  </a:txBody>
                  <a:tcPr marT="91425" marB="91425" marR="91425" marL="91425"/>
                </a:tc>
                <a:tc>
                  <a:txBody>
                    <a:bodyPr/>
                    <a:lstStyle/>
                    <a:p>
                      <a:pPr indent="0" lvl="0" marL="0" rtl="0" algn="l">
                        <a:lnSpc>
                          <a:spcPct val="115000"/>
                        </a:lnSpc>
                        <a:spcBef>
                          <a:spcPts val="0"/>
                        </a:spcBef>
                        <a:spcAft>
                          <a:spcPts val="0"/>
                        </a:spcAft>
                        <a:buNone/>
                      </a:pPr>
                      <a:r>
                        <a:rPr lang="en" sz="1000">
                          <a:solidFill>
                            <a:srgbClr val="FFFFFF"/>
                          </a:solidFill>
                          <a:latin typeface="Calibri"/>
                          <a:ea typeface="Calibri"/>
                          <a:cs typeface="Calibri"/>
                          <a:sym typeface="Calibri"/>
                        </a:rPr>
                        <a:t>System architecture of the proposed system components are image acquisition, pre- processing, segmentation, feature extraction and classification.</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endParaRPr>
                    </a:p>
                  </a:txBody>
                  <a:tcPr marT="91425" marB="91425" marR="91425" marL="91425"/>
                </a:tc>
                <a:tc>
                  <a:txBody>
                    <a:bodyPr/>
                    <a:lstStyle/>
                    <a:p>
                      <a:pPr indent="0" lvl="0" marL="0" rtl="0" algn="l">
                        <a:lnSpc>
                          <a:spcPct val="115000"/>
                        </a:lnSpc>
                        <a:spcBef>
                          <a:spcPts val="0"/>
                        </a:spcBef>
                        <a:spcAft>
                          <a:spcPts val="0"/>
                        </a:spcAft>
                        <a:buNone/>
                      </a:pPr>
                      <a:r>
                        <a:rPr lang="en" sz="1000">
                          <a:solidFill>
                            <a:srgbClr val="FFFFFF"/>
                          </a:solidFill>
                          <a:latin typeface="Calibri"/>
                          <a:ea typeface="Calibri"/>
                          <a:cs typeface="Calibri"/>
                          <a:sym typeface="Calibri"/>
                        </a:rPr>
                        <a:t>System can be improved to support with a web interface. Detection of different diseases can be also identified from the MRI images.</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endParaRPr>
                    </a:p>
                  </a:txBody>
                  <a:tcPr marT="91425" marB="91425" marR="91425" marL="91425"/>
                </a:tc>
              </a:tr>
              <a:tr h="894525">
                <a:tc>
                  <a:txBody>
                    <a:bodyPr/>
                    <a:lstStyle/>
                    <a:p>
                      <a:pPr indent="0" lvl="0" marL="0" rtl="0" algn="ctr">
                        <a:lnSpc>
                          <a:spcPct val="115000"/>
                        </a:lnSpc>
                        <a:spcBef>
                          <a:spcPts val="0"/>
                        </a:spcBef>
                        <a:spcAft>
                          <a:spcPts val="0"/>
                        </a:spcAft>
                        <a:buNone/>
                      </a:pPr>
                      <a:r>
                        <a:rPr b="1" lang="en" sz="1000">
                          <a:solidFill>
                            <a:srgbClr val="FFFFFF"/>
                          </a:solidFill>
                        </a:rPr>
                        <a:t>Multi Classification of Brain Tumor Images using Deep Neural Network</a:t>
                      </a:r>
                      <a:endParaRPr b="1" sz="1000">
                        <a:solidFill>
                          <a:srgbClr val="FFFFFF"/>
                        </a:solidFill>
                      </a:endParaRPr>
                    </a:p>
                    <a:p>
                      <a:pPr indent="0" lvl="0" marL="0" rtl="0" algn="l">
                        <a:spcBef>
                          <a:spcPts val="0"/>
                        </a:spcBef>
                        <a:spcAft>
                          <a:spcPts val="0"/>
                        </a:spcAft>
                        <a:buNone/>
                      </a:pPr>
                      <a:r>
                        <a:t/>
                      </a:r>
                      <a:endParaRPr sz="1000">
                        <a:solidFill>
                          <a:srgbClr val="FFFFFF"/>
                        </a:solidFill>
                      </a:endParaRPr>
                    </a:p>
                  </a:txBody>
                  <a:tcPr marT="91425" marB="91425" marR="91425" marL="91425"/>
                </a:tc>
                <a:tc>
                  <a:txBody>
                    <a:bodyPr/>
                    <a:lstStyle/>
                    <a:p>
                      <a:pPr indent="0" lvl="0" marL="0" rtl="0" algn="ctr">
                        <a:lnSpc>
                          <a:spcPct val="115000"/>
                        </a:lnSpc>
                        <a:spcBef>
                          <a:spcPts val="0"/>
                        </a:spcBef>
                        <a:spcAft>
                          <a:spcPts val="0"/>
                        </a:spcAft>
                        <a:buNone/>
                      </a:pPr>
                      <a:r>
                        <a:rPr lang="en" sz="1000">
                          <a:solidFill>
                            <a:srgbClr val="FFFFFF"/>
                          </a:solidFill>
                        </a:rPr>
                        <a:t>Hossam H.Sultan,Nancy M.Salem,Walid Al-Atabany</a:t>
                      </a:r>
                      <a:endParaRPr sz="1000">
                        <a:solidFill>
                          <a:srgbClr val="FFFFFF"/>
                        </a:solidFill>
                      </a:endParaRPr>
                    </a:p>
                    <a:p>
                      <a:pPr indent="0" lvl="0" marL="0" rtl="0" algn="ctr">
                        <a:lnSpc>
                          <a:spcPct val="115000"/>
                        </a:lnSpc>
                        <a:spcBef>
                          <a:spcPts val="0"/>
                        </a:spcBef>
                        <a:spcAft>
                          <a:spcPts val="0"/>
                        </a:spcAft>
                        <a:buNone/>
                      </a:pPr>
                      <a:r>
                        <a:rPr lang="en" sz="1000">
                          <a:solidFill>
                            <a:srgbClr val="FFFFFF"/>
                          </a:solidFill>
                        </a:rPr>
                        <a:t>Computer Aided medical diagnosis(25April,2019)</a:t>
                      </a:r>
                      <a:endParaRPr sz="1000">
                        <a:solidFill>
                          <a:srgbClr val="FFFFFF"/>
                        </a:solidFill>
                      </a:endParaRPr>
                    </a:p>
                    <a:p>
                      <a:pPr indent="0" lvl="0" marL="0" rtl="0" algn="l">
                        <a:spcBef>
                          <a:spcPts val="0"/>
                        </a:spcBef>
                        <a:spcAft>
                          <a:spcPts val="0"/>
                        </a:spcAft>
                        <a:buNone/>
                      </a:pPr>
                      <a:r>
                        <a:t/>
                      </a:r>
                      <a:endParaRPr sz="1000">
                        <a:solidFill>
                          <a:srgbClr val="FFFFFF"/>
                        </a:solidFill>
                      </a:endParaRPr>
                    </a:p>
                  </a:txBody>
                  <a:tcPr marT="91425" marB="91425" marR="91425" marL="91425"/>
                </a:tc>
                <a:tc>
                  <a:txBody>
                    <a:bodyPr/>
                    <a:lstStyle/>
                    <a:p>
                      <a:pPr indent="0" lvl="0" marL="0" rtl="0" algn="l">
                        <a:lnSpc>
                          <a:spcPct val="115000"/>
                        </a:lnSpc>
                        <a:spcBef>
                          <a:spcPts val="0"/>
                        </a:spcBef>
                        <a:spcAft>
                          <a:spcPts val="0"/>
                        </a:spcAft>
                        <a:buNone/>
                      </a:pPr>
                      <a:r>
                        <a:rPr lang="en" sz="1000">
                          <a:solidFill>
                            <a:srgbClr val="FFFFFF"/>
                          </a:solidFill>
                          <a:latin typeface="Calibri"/>
                          <a:ea typeface="Calibri"/>
                          <a:cs typeface="Calibri"/>
                          <a:sym typeface="Calibri"/>
                        </a:rPr>
                        <a:t>System starts to load and extract images and labels from datasets raw files and then make a preprocessing and augmentation techniques,followed by setting the hyper-parameters.</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endParaRPr>
                    </a:p>
                  </a:txBody>
                  <a:tcPr marT="91425" marB="91425" marR="91425" marL="91425"/>
                </a:tc>
                <a:tc>
                  <a:txBody>
                    <a:bodyPr/>
                    <a:lstStyle/>
                    <a:p>
                      <a:pPr indent="0" lvl="0" marL="0" rtl="0" algn="l">
                        <a:lnSpc>
                          <a:spcPct val="115000"/>
                        </a:lnSpc>
                        <a:spcBef>
                          <a:spcPts val="0"/>
                        </a:spcBef>
                        <a:spcAft>
                          <a:spcPts val="0"/>
                        </a:spcAft>
                        <a:buNone/>
                      </a:pPr>
                      <a:r>
                        <a:rPr lang="en" sz="1000">
                          <a:solidFill>
                            <a:srgbClr val="FFFFFF"/>
                          </a:solidFill>
                          <a:latin typeface="Calibri"/>
                          <a:ea typeface="Calibri"/>
                          <a:cs typeface="Calibri"/>
                          <a:sym typeface="Calibri"/>
                        </a:rPr>
                        <a:t>Proposed architecture has achieved the highest accuracy of 96.13% and 98.7% concerning the two datasets used in this paper.</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endParaRPr>
                    </a:p>
                  </a:txBody>
                  <a:tcPr marT="91425" marB="91425" marR="91425" marL="91425"/>
                </a:tc>
              </a:tr>
              <a:tr h="894525">
                <a:tc>
                  <a:txBody>
                    <a:bodyPr/>
                    <a:lstStyle/>
                    <a:p>
                      <a:pPr indent="0" lvl="0" marL="0" rtl="0" algn="ctr">
                        <a:lnSpc>
                          <a:spcPct val="115000"/>
                        </a:lnSpc>
                        <a:spcBef>
                          <a:spcPts val="0"/>
                        </a:spcBef>
                        <a:spcAft>
                          <a:spcPts val="0"/>
                        </a:spcAft>
                        <a:buNone/>
                      </a:pPr>
                      <a:r>
                        <a:rPr b="1" lang="en" sz="1000">
                          <a:solidFill>
                            <a:srgbClr val="FFFFFF"/>
                          </a:solidFill>
                        </a:rPr>
                        <a:t>Brain Tumor Detection Using Deep Learning Models.</a:t>
                      </a:r>
                      <a:endParaRPr b="1" sz="1000">
                        <a:solidFill>
                          <a:srgbClr val="FFFFFF"/>
                        </a:solidFill>
                      </a:endParaRPr>
                    </a:p>
                    <a:p>
                      <a:pPr indent="0" lvl="0" marL="0" rtl="0" algn="l">
                        <a:spcBef>
                          <a:spcPts val="0"/>
                        </a:spcBef>
                        <a:spcAft>
                          <a:spcPts val="0"/>
                        </a:spcAft>
                        <a:buNone/>
                      </a:pPr>
                      <a:r>
                        <a:t/>
                      </a:r>
                      <a:endParaRPr sz="1000">
                        <a:solidFill>
                          <a:srgbClr val="FFFFFF"/>
                        </a:solidFill>
                      </a:endParaRPr>
                    </a:p>
                  </a:txBody>
                  <a:tcPr marT="91425" marB="91425" marR="91425" marL="91425"/>
                </a:tc>
                <a:tc>
                  <a:txBody>
                    <a:bodyPr/>
                    <a:lstStyle/>
                    <a:p>
                      <a:pPr indent="0" lvl="0" marL="0" rtl="0" algn="ctr">
                        <a:lnSpc>
                          <a:spcPct val="115000"/>
                        </a:lnSpc>
                        <a:spcBef>
                          <a:spcPts val="0"/>
                        </a:spcBef>
                        <a:spcAft>
                          <a:spcPts val="0"/>
                        </a:spcAft>
                        <a:buNone/>
                      </a:pPr>
                      <a:r>
                        <a:rPr lang="en" sz="1000">
                          <a:solidFill>
                            <a:srgbClr val="FFFFFF"/>
                          </a:solidFill>
                        </a:rPr>
                        <a:t>Sneha Grampurohit,Venkamma Shalavadi,Vaishnavi R.Dhotargavi.</a:t>
                      </a:r>
                      <a:endParaRPr sz="1000">
                        <a:solidFill>
                          <a:srgbClr val="FFFFFF"/>
                        </a:solidFill>
                      </a:endParaRPr>
                    </a:p>
                    <a:p>
                      <a:pPr indent="0" lvl="0" marL="0" rtl="0" algn="ctr">
                        <a:lnSpc>
                          <a:spcPct val="115000"/>
                        </a:lnSpc>
                        <a:spcBef>
                          <a:spcPts val="0"/>
                        </a:spcBef>
                        <a:spcAft>
                          <a:spcPts val="0"/>
                        </a:spcAft>
                        <a:buNone/>
                      </a:pPr>
                      <a:r>
                        <a:rPr lang="en" sz="1000">
                          <a:solidFill>
                            <a:srgbClr val="FFFFFF"/>
                          </a:solidFill>
                        </a:rPr>
                        <a:t>IEEE India Council Conference(2020)</a:t>
                      </a:r>
                      <a:endParaRPr sz="1000">
                        <a:solidFill>
                          <a:srgbClr val="FFFFFF"/>
                        </a:solidFill>
                      </a:endParaRPr>
                    </a:p>
                    <a:p>
                      <a:pPr indent="0" lvl="0" marL="0" rtl="0" algn="l">
                        <a:spcBef>
                          <a:spcPts val="0"/>
                        </a:spcBef>
                        <a:spcAft>
                          <a:spcPts val="0"/>
                        </a:spcAft>
                        <a:buNone/>
                      </a:pPr>
                      <a:r>
                        <a:t/>
                      </a:r>
                      <a:endParaRPr sz="1000">
                        <a:solidFill>
                          <a:srgbClr val="FFFFFF"/>
                        </a:solidFill>
                      </a:endParaRPr>
                    </a:p>
                  </a:txBody>
                  <a:tcPr marT="91425" marB="91425" marR="91425" marL="91425"/>
                </a:tc>
                <a:tc>
                  <a:txBody>
                    <a:bodyPr/>
                    <a:lstStyle/>
                    <a:p>
                      <a:pPr indent="0" lvl="0" marL="0" rtl="0" algn="l">
                        <a:lnSpc>
                          <a:spcPct val="115000"/>
                        </a:lnSpc>
                        <a:spcBef>
                          <a:spcPts val="0"/>
                        </a:spcBef>
                        <a:spcAft>
                          <a:spcPts val="0"/>
                        </a:spcAft>
                        <a:buNone/>
                      </a:pPr>
                      <a:r>
                        <a:rPr lang="en" sz="1000">
                          <a:solidFill>
                            <a:srgbClr val="FFFFFF"/>
                          </a:solidFill>
                          <a:latin typeface="Calibri"/>
                          <a:ea typeface="Calibri"/>
                          <a:cs typeface="Calibri"/>
                          <a:sym typeface="Calibri"/>
                        </a:rPr>
                        <a:t>Proposed work, Deep neural networks such as CNN</a:t>
                      </a:r>
                      <a:endParaRPr sz="1000">
                        <a:solidFill>
                          <a:srgbClr val="FFFFFF"/>
                        </a:solidFill>
                        <a:latin typeface="Calibri"/>
                        <a:ea typeface="Calibri"/>
                        <a:cs typeface="Calibri"/>
                        <a:sym typeface="Calibri"/>
                      </a:endParaRPr>
                    </a:p>
                    <a:p>
                      <a:pPr indent="0" lvl="0" marL="0" rtl="0" algn="l">
                        <a:lnSpc>
                          <a:spcPct val="115000"/>
                        </a:lnSpc>
                        <a:spcBef>
                          <a:spcPts val="0"/>
                        </a:spcBef>
                        <a:spcAft>
                          <a:spcPts val="0"/>
                        </a:spcAft>
                        <a:buNone/>
                      </a:pPr>
                      <a:r>
                        <a:rPr lang="en" sz="1000">
                          <a:solidFill>
                            <a:srgbClr val="FFFFFF"/>
                          </a:solidFill>
                          <a:latin typeface="Calibri"/>
                          <a:ea typeface="Calibri"/>
                          <a:cs typeface="Calibri"/>
                          <a:sym typeface="Calibri"/>
                        </a:rPr>
                        <a:t>and VGG-16 are investigated on MRI images of Brain. Both the models have given an effective result.</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endParaRPr>
                    </a:p>
                  </a:txBody>
                  <a:tcPr marT="91425" marB="91425" marR="91425" marL="91425"/>
                </a:tc>
                <a:tc>
                  <a:txBody>
                    <a:bodyPr/>
                    <a:lstStyle/>
                    <a:p>
                      <a:pPr indent="0" lvl="0" marL="0" rtl="0" algn="l">
                        <a:lnSpc>
                          <a:spcPct val="115000"/>
                        </a:lnSpc>
                        <a:spcBef>
                          <a:spcPts val="0"/>
                        </a:spcBef>
                        <a:spcAft>
                          <a:spcPts val="0"/>
                        </a:spcAft>
                        <a:buNone/>
                      </a:pPr>
                      <a:r>
                        <a:rPr lang="en" sz="1000">
                          <a:solidFill>
                            <a:srgbClr val="FFFFFF"/>
                          </a:solidFill>
                          <a:latin typeface="Calibri"/>
                          <a:ea typeface="Calibri"/>
                          <a:cs typeface="Calibri"/>
                          <a:sym typeface="Calibri"/>
                        </a:rPr>
                        <a:t>VGG-16 takes a greater computational time and memory but has given satisfactory results compared to CNN.</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6"/>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OBJECTIVE </a:t>
            </a:r>
            <a:endParaRPr b="1" sz="1800">
              <a:solidFill>
                <a:schemeClr val="lt1"/>
              </a:solidFill>
              <a:latin typeface="Lato"/>
              <a:ea typeface="Lato"/>
              <a:cs typeface="Lato"/>
              <a:sym typeface="Lato"/>
            </a:endParaRPr>
          </a:p>
        </p:txBody>
      </p:sp>
      <p:sp>
        <p:nvSpPr>
          <p:cNvPr id="261" name="Google Shape;261;p26"/>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262" name="Google Shape;262;p26"/>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sp>
        <p:nvSpPr>
          <p:cNvPr id="263" name="Google Shape;263;p26"/>
          <p:cNvSpPr txBox="1"/>
          <p:nvPr/>
        </p:nvSpPr>
        <p:spPr>
          <a:xfrm>
            <a:off x="435700" y="1118150"/>
            <a:ext cx="8204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FFFF"/>
                </a:solidFill>
                <a:latin typeface="Times New Roman"/>
                <a:ea typeface="Times New Roman"/>
                <a:cs typeface="Times New Roman"/>
                <a:sym typeface="Times New Roman"/>
              </a:rPr>
              <a:t>• To provide doctors good software to identify tumor and their causes. </a:t>
            </a:r>
            <a:endParaRPr sz="20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000">
                <a:solidFill>
                  <a:srgbClr val="FFFFFF"/>
                </a:solidFill>
                <a:latin typeface="Times New Roman"/>
                <a:ea typeface="Times New Roman"/>
                <a:cs typeface="Times New Roman"/>
                <a:sym typeface="Times New Roman"/>
              </a:rPr>
              <a:t>• Save </a:t>
            </a:r>
            <a:r>
              <a:rPr lang="en" sz="2000">
                <a:solidFill>
                  <a:srgbClr val="FFFFFF"/>
                </a:solidFill>
                <a:latin typeface="Times New Roman"/>
                <a:ea typeface="Times New Roman"/>
                <a:cs typeface="Times New Roman"/>
                <a:sym typeface="Times New Roman"/>
              </a:rPr>
              <a:t>patient's home</a:t>
            </a:r>
            <a:r>
              <a:rPr lang="en" sz="2000">
                <a:solidFill>
                  <a:srgbClr val="FFFFFF"/>
                </a:solidFill>
                <a:latin typeface="Times New Roman"/>
                <a:ea typeface="Times New Roman"/>
                <a:cs typeface="Times New Roman"/>
                <a:sym typeface="Times New Roman"/>
              </a:rPr>
              <a:t>. </a:t>
            </a:r>
            <a:endParaRPr sz="20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000">
                <a:solidFill>
                  <a:srgbClr val="FFFFFF"/>
                </a:solidFill>
                <a:latin typeface="Times New Roman"/>
                <a:ea typeface="Times New Roman"/>
                <a:cs typeface="Times New Roman"/>
                <a:sym typeface="Times New Roman"/>
              </a:rPr>
              <a:t>• Provide a solution appropriately at early stages. </a:t>
            </a:r>
            <a:endParaRPr sz="20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000">
                <a:solidFill>
                  <a:srgbClr val="FFFFFF"/>
                </a:solidFill>
                <a:latin typeface="Times New Roman"/>
                <a:ea typeface="Times New Roman"/>
                <a:cs typeface="Times New Roman"/>
                <a:sym typeface="Times New Roman"/>
              </a:rPr>
              <a:t>• Get timely consultation. </a:t>
            </a:r>
            <a:endParaRPr sz="2000">
              <a:solidFill>
                <a:srgbClr val="FFFFFF"/>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7"/>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BLOCK DIAGRAM</a:t>
            </a:r>
            <a:endParaRPr b="1" sz="1800">
              <a:solidFill>
                <a:schemeClr val="lt1"/>
              </a:solidFill>
              <a:latin typeface="Lato"/>
              <a:ea typeface="Lato"/>
              <a:cs typeface="Lato"/>
              <a:sym typeface="Lato"/>
            </a:endParaRPr>
          </a:p>
        </p:txBody>
      </p:sp>
      <p:sp>
        <p:nvSpPr>
          <p:cNvPr id="269" name="Google Shape;269;p27"/>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270" name="Google Shape;270;p27"/>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pic>
        <p:nvPicPr>
          <p:cNvPr id="271" name="Google Shape;271;p27"/>
          <p:cNvPicPr preferRelativeResize="0"/>
          <p:nvPr/>
        </p:nvPicPr>
        <p:blipFill>
          <a:blip r:embed="rId3">
            <a:alphaModFix/>
          </a:blip>
          <a:stretch>
            <a:fillRect/>
          </a:stretch>
        </p:blipFill>
        <p:spPr>
          <a:xfrm>
            <a:off x="838438" y="622400"/>
            <a:ext cx="7435326" cy="3790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8"/>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PROPOSED  WORKFLOW</a:t>
            </a:r>
            <a:endParaRPr b="1" sz="1800">
              <a:solidFill>
                <a:schemeClr val="lt1"/>
              </a:solidFill>
              <a:latin typeface="Lato"/>
              <a:ea typeface="Lato"/>
              <a:cs typeface="Lato"/>
              <a:sym typeface="Lato"/>
            </a:endParaRPr>
          </a:p>
        </p:txBody>
      </p:sp>
      <p:sp>
        <p:nvSpPr>
          <p:cNvPr id="277" name="Google Shape;277;p28"/>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278" name="Google Shape;278;p28"/>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sp>
        <p:nvSpPr>
          <p:cNvPr id="279" name="Google Shape;279;p28"/>
          <p:cNvSpPr txBox="1"/>
          <p:nvPr/>
        </p:nvSpPr>
        <p:spPr>
          <a:xfrm>
            <a:off x="276300" y="572175"/>
            <a:ext cx="5058600" cy="4125000"/>
          </a:xfrm>
          <a:prstGeom prst="rect">
            <a:avLst/>
          </a:prstGeom>
          <a:noFill/>
          <a:ln>
            <a:noFill/>
          </a:ln>
        </p:spPr>
        <p:txBody>
          <a:bodyPr anchorCtr="0" anchor="t" bIns="91425" lIns="91425" spcFirstLastPara="1" rIns="91425" wrap="square" tIns="91425">
            <a:spAutoFit/>
          </a:bodyPr>
          <a:lstStyle/>
          <a:p>
            <a:pPr indent="0" lvl="0" marL="0" rtl="0" algn="just">
              <a:lnSpc>
                <a:spcPct val="95000"/>
              </a:lnSpc>
              <a:spcBef>
                <a:spcPts val="0"/>
              </a:spcBef>
              <a:spcAft>
                <a:spcPts val="0"/>
              </a:spcAft>
              <a:buNone/>
            </a:pPr>
            <a:r>
              <a:rPr lang="en" sz="1600">
                <a:solidFill>
                  <a:schemeClr val="lt1"/>
                </a:solidFill>
                <a:latin typeface="Times New Roman"/>
                <a:ea typeface="Times New Roman"/>
                <a:cs typeface="Times New Roman"/>
                <a:sym typeface="Times New Roman"/>
              </a:rPr>
              <a:t>The proposed system has mainly five modules. </a:t>
            </a:r>
            <a:endParaRPr sz="1600">
              <a:solidFill>
                <a:schemeClr val="lt1"/>
              </a:solidFill>
              <a:latin typeface="Times New Roman"/>
              <a:ea typeface="Times New Roman"/>
              <a:cs typeface="Times New Roman"/>
              <a:sym typeface="Times New Roman"/>
            </a:endParaRPr>
          </a:p>
          <a:p>
            <a:pPr indent="-330200" lvl="0" marL="457200" rtl="0" algn="just">
              <a:lnSpc>
                <a:spcPct val="95000"/>
              </a:lnSpc>
              <a:spcBef>
                <a:spcPts val="0"/>
              </a:spcBef>
              <a:spcAft>
                <a:spcPts val="0"/>
              </a:spcAft>
              <a:buClr>
                <a:schemeClr val="lt1"/>
              </a:buClr>
              <a:buSzPts val="1600"/>
              <a:buFont typeface="Times New Roman"/>
              <a:buAutoNum type="arabicPeriod"/>
            </a:pPr>
            <a:r>
              <a:rPr lang="en" sz="1600">
                <a:solidFill>
                  <a:schemeClr val="lt1"/>
                </a:solidFill>
                <a:latin typeface="Times New Roman"/>
                <a:ea typeface="Times New Roman"/>
                <a:cs typeface="Times New Roman"/>
                <a:sym typeface="Times New Roman"/>
              </a:rPr>
              <a:t>Dataset</a:t>
            </a:r>
            <a:endParaRPr sz="1600">
              <a:solidFill>
                <a:schemeClr val="lt1"/>
              </a:solidFill>
              <a:latin typeface="Times New Roman"/>
              <a:ea typeface="Times New Roman"/>
              <a:cs typeface="Times New Roman"/>
              <a:sym typeface="Times New Roman"/>
            </a:endParaRPr>
          </a:p>
          <a:p>
            <a:pPr indent="-330200" lvl="0" marL="457200" rtl="0" algn="just">
              <a:lnSpc>
                <a:spcPct val="95000"/>
              </a:lnSpc>
              <a:spcBef>
                <a:spcPts val="0"/>
              </a:spcBef>
              <a:spcAft>
                <a:spcPts val="0"/>
              </a:spcAft>
              <a:buClr>
                <a:schemeClr val="lt1"/>
              </a:buClr>
              <a:buSzPts val="1600"/>
              <a:buFont typeface="Times New Roman"/>
              <a:buAutoNum type="arabicPeriod"/>
            </a:pPr>
            <a:r>
              <a:rPr lang="en" sz="1600">
                <a:solidFill>
                  <a:schemeClr val="lt1"/>
                </a:solidFill>
                <a:latin typeface="Times New Roman"/>
                <a:ea typeface="Times New Roman"/>
                <a:cs typeface="Times New Roman"/>
                <a:sym typeface="Times New Roman"/>
              </a:rPr>
              <a:t>Pre-processing, </a:t>
            </a:r>
            <a:endParaRPr sz="1600">
              <a:solidFill>
                <a:schemeClr val="lt1"/>
              </a:solidFill>
              <a:latin typeface="Times New Roman"/>
              <a:ea typeface="Times New Roman"/>
              <a:cs typeface="Times New Roman"/>
              <a:sym typeface="Times New Roman"/>
            </a:endParaRPr>
          </a:p>
          <a:p>
            <a:pPr indent="-330200" lvl="0" marL="457200" rtl="0" algn="just">
              <a:lnSpc>
                <a:spcPct val="95000"/>
              </a:lnSpc>
              <a:spcBef>
                <a:spcPts val="0"/>
              </a:spcBef>
              <a:spcAft>
                <a:spcPts val="0"/>
              </a:spcAft>
              <a:buClr>
                <a:schemeClr val="lt1"/>
              </a:buClr>
              <a:buSzPts val="1600"/>
              <a:buFont typeface="Times New Roman"/>
              <a:buAutoNum type="arabicPeriod"/>
            </a:pPr>
            <a:r>
              <a:rPr lang="en" sz="1600">
                <a:solidFill>
                  <a:schemeClr val="lt1"/>
                </a:solidFill>
                <a:latin typeface="Times New Roman"/>
                <a:ea typeface="Times New Roman"/>
                <a:cs typeface="Times New Roman"/>
                <a:sym typeface="Times New Roman"/>
              </a:rPr>
              <a:t>Split the data, </a:t>
            </a:r>
            <a:endParaRPr sz="1600">
              <a:solidFill>
                <a:schemeClr val="lt1"/>
              </a:solidFill>
              <a:latin typeface="Times New Roman"/>
              <a:ea typeface="Times New Roman"/>
              <a:cs typeface="Times New Roman"/>
              <a:sym typeface="Times New Roman"/>
            </a:endParaRPr>
          </a:p>
          <a:p>
            <a:pPr indent="-330200" lvl="0" marL="457200" rtl="0" algn="just">
              <a:lnSpc>
                <a:spcPct val="95000"/>
              </a:lnSpc>
              <a:spcBef>
                <a:spcPts val="0"/>
              </a:spcBef>
              <a:spcAft>
                <a:spcPts val="0"/>
              </a:spcAft>
              <a:buClr>
                <a:schemeClr val="lt1"/>
              </a:buClr>
              <a:buSzPts val="1600"/>
              <a:buFont typeface="Times New Roman"/>
              <a:buAutoNum type="arabicPeriod"/>
            </a:pPr>
            <a:r>
              <a:rPr lang="en" sz="1600">
                <a:solidFill>
                  <a:schemeClr val="lt1"/>
                </a:solidFill>
                <a:latin typeface="Times New Roman"/>
                <a:ea typeface="Times New Roman"/>
                <a:cs typeface="Times New Roman"/>
                <a:sym typeface="Times New Roman"/>
              </a:rPr>
              <a:t>Build CNN model train Deep Neural network for epochs </a:t>
            </a:r>
            <a:endParaRPr sz="1600">
              <a:solidFill>
                <a:schemeClr val="lt1"/>
              </a:solidFill>
              <a:latin typeface="Times New Roman"/>
              <a:ea typeface="Times New Roman"/>
              <a:cs typeface="Times New Roman"/>
              <a:sym typeface="Times New Roman"/>
            </a:endParaRPr>
          </a:p>
          <a:p>
            <a:pPr indent="-330200" lvl="0" marL="457200" rtl="0" algn="just">
              <a:lnSpc>
                <a:spcPct val="95000"/>
              </a:lnSpc>
              <a:spcBef>
                <a:spcPts val="0"/>
              </a:spcBef>
              <a:spcAft>
                <a:spcPts val="0"/>
              </a:spcAft>
              <a:buClr>
                <a:schemeClr val="lt1"/>
              </a:buClr>
              <a:buSzPts val="1600"/>
              <a:buFont typeface="Times New Roman"/>
              <a:buAutoNum type="arabicPeriod"/>
            </a:pPr>
            <a:r>
              <a:rPr lang="en" sz="1600">
                <a:solidFill>
                  <a:schemeClr val="lt1"/>
                </a:solidFill>
                <a:latin typeface="Times New Roman"/>
                <a:ea typeface="Times New Roman"/>
                <a:cs typeface="Times New Roman"/>
                <a:sym typeface="Times New Roman"/>
              </a:rPr>
              <a:t>Classification</a:t>
            </a:r>
            <a:endParaRPr sz="1600">
              <a:solidFill>
                <a:schemeClr val="lt1"/>
              </a:solidFill>
              <a:latin typeface="Times New Roman"/>
              <a:ea typeface="Times New Roman"/>
              <a:cs typeface="Times New Roman"/>
              <a:sym typeface="Times New Roman"/>
            </a:endParaRPr>
          </a:p>
          <a:p>
            <a:pPr indent="0" lvl="0" marL="457200" rtl="0" algn="just">
              <a:lnSpc>
                <a:spcPct val="95000"/>
              </a:lnSpc>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just">
              <a:lnSpc>
                <a:spcPct val="95000"/>
              </a:lnSpc>
              <a:spcBef>
                <a:spcPts val="0"/>
              </a:spcBef>
              <a:spcAft>
                <a:spcPts val="0"/>
              </a:spcAft>
              <a:buClr>
                <a:srgbClr val="000000"/>
              </a:buClr>
              <a:buSzPts val="935"/>
              <a:buFont typeface="Arial"/>
              <a:buNone/>
            </a:pPr>
            <a:r>
              <a:rPr lang="en" sz="1600">
                <a:solidFill>
                  <a:schemeClr val="lt1"/>
                </a:solidFill>
                <a:latin typeface="Times New Roman"/>
                <a:ea typeface="Times New Roman"/>
                <a:cs typeface="Times New Roman"/>
                <a:sym typeface="Times New Roman"/>
              </a:rPr>
              <a:t>In dataset we can take multiple MRI images and take one as input image. In pre-processing image to encoded the label and resize the image. In split the data we set the image as 80% Training Data and 20% Testing Data. Then build CNN model train deep neural network for epochs. Then classified the image as yes or no if tumor is positive then it returns yes and the tumor is negative the it returns no.</a:t>
            </a:r>
            <a:endParaRPr sz="1600">
              <a:latin typeface="Times New Roman"/>
              <a:ea typeface="Times New Roman"/>
              <a:cs typeface="Times New Roman"/>
              <a:sym typeface="Times New Roman"/>
            </a:endParaRPr>
          </a:p>
        </p:txBody>
      </p:sp>
      <p:pic>
        <p:nvPicPr>
          <p:cNvPr id="280" name="Google Shape;280;p28"/>
          <p:cNvPicPr preferRelativeResize="0"/>
          <p:nvPr/>
        </p:nvPicPr>
        <p:blipFill>
          <a:blip r:embed="rId3">
            <a:alphaModFix/>
          </a:blip>
          <a:stretch>
            <a:fillRect/>
          </a:stretch>
        </p:blipFill>
        <p:spPr>
          <a:xfrm>
            <a:off x="5511950" y="461700"/>
            <a:ext cx="3483676" cy="4220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9"/>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METHODOLOGY USED:</a:t>
            </a:r>
            <a:endParaRPr b="1" sz="1800">
              <a:solidFill>
                <a:schemeClr val="lt1"/>
              </a:solidFill>
              <a:latin typeface="Lato"/>
              <a:ea typeface="Lato"/>
              <a:cs typeface="Lato"/>
              <a:sym typeface="Lato"/>
            </a:endParaRPr>
          </a:p>
        </p:txBody>
      </p:sp>
      <p:sp>
        <p:nvSpPr>
          <p:cNvPr id="286" name="Google Shape;286;p29"/>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287" name="Google Shape;287;p29"/>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sp>
        <p:nvSpPr>
          <p:cNvPr id="288" name="Google Shape;288;p29"/>
          <p:cNvSpPr txBox="1"/>
          <p:nvPr/>
        </p:nvSpPr>
        <p:spPr>
          <a:xfrm>
            <a:off x="209550" y="2988900"/>
            <a:ext cx="8693100" cy="461700"/>
          </a:xfrm>
          <a:prstGeom prst="rect">
            <a:avLst/>
          </a:prstGeom>
          <a:noFill/>
          <a:ln>
            <a:noFill/>
          </a:ln>
        </p:spPr>
        <p:txBody>
          <a:bodyPr anchorCtr="0" anchor="t" bIns="91425" lIns="91425" spcFirstLastPara="1" rIns="91425" wrap="square" tIns="91425">
            <a:spAutoFit/>
          </a:bodyPr>
          <a:lstStyle/>
          <a:p>
            <a:pPr indent="0" lvl="0" marL="0" rtl="0" algn="just">
              <a:lnSpc>
                <a:spcPct val="95000"/>
              </a:lnSpc>
              <a:spcBef>
                <a:spcPts val="0"/>
              </a:spcBef>
              <a:spcAft>
                <a:spcPts val="0"/>
              </a:spcAft>
              <a:buNone/>
            </a:pPr>
            <a:r>
              <a:t/>
            </a:r>
            <a:endParaRPr sz="1800">
              <a:solidFill>
                <a:schemeClr val="lt1"/>
              </a:solidFill>
              <a:latin typeface="Lato"/>
              <a:ea typeface="Lato"/>
              <a:cs typeface="Lato"/>
              <a:sym typeface="Lato"/>
            </a:endParaRPr>
          </a:p>
        </p:txBody>
      </p:sp>
      <p:pic>
        <p:nvPicPr>
          <p:cNvPr id="289" name="Google Shape;289;p29"/>
          <p:cNvPicPr preferRelativeResize="0"/>
          <p:nvPr/>
        </p:nvPicPr>
        <p:blipFill>
          <a:blip r:embed="rId3">
            <a:alphaModFix/>
          </a:blip>
          <a:stretch>
            <a:fillRect/>
          </a:stretch>
        </p:blipFill>
        <p:spPr>
          <a:xfrm>
            <a:off x="184375" y="924550"/>
            <a:ext cx="8743451" cy="2878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0"/>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WORKING OF CNN MODEL:</a:t>
            </a:r>
            <a:endParaRPr b="1" sz="1800">
              <a:solidFill>
                <a:schemeClr val="lt1"/>
              </a:solidFill>
              <a:latin typeface="Lato"/>
              <a:ea typeface="Lato"/>
              <a:cs typeface="Lato"/>
              <a:sym typeface="Lato"/>
            </a:endParaRPr>
          </a:p>
        </p:txBody>
      </p:sp>
      <p:sp>
        <p:nvSpPr>
          <p:cNvPr id="295" name="Google Shape;295;p30"/>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296" name="Google Shape;296;p30"/>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sp>
        <p:nvSpPr>
          <p:cNvPr id="297" name="Google Shape;297;p30"/>
          <p:cNvSpPr txBox="1"/>
          <p:nvPr/>
        </p:nvSpPr>
        <p:spPr>
          <a:xfrm>
            <a:off x="201925" y="3007475"/>
            <a:ext cx="845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p:txBody>
      </p:sp>
      <p:sp>
        <p:nvSpPr>
          <p:cNvPr id="298" name="Google Shape;298;p30"/>
          <p:cNvSpPr txBox="1"/>
          <p:nvPr/>
        </p:nvSpPr>
        <p:spPr>
          <a:xfrm>
            <a:off x="245250" y="899625"/>
            <a:ext cx="8653500" cy="3012900"/>
          </a:xfrm>
          <a:prstGeom prst="rect">
            <a:avLst/>
          </a:prstGeom>
          <a:noFill/>
          <a:ln>
            <a:noFill/>
          </a:ln>
        </p:spPr>
        <p:txBody>
          <a:bodyPr anchorCtr="0" anchor="t" bIns="91425" lIns="91425" spcFirstLastPara="1" rIns="91425" wrap="square" tIns="91425">
            <a:spAutoFit/>
          </a:bodyPr>
          <a:lstStyle/>
          <a:p>
            <a:pPr indent="0" lvl="0" marL="0" rtl="0" algn="just">
              <a:lnSpc>
                <a:spcPct val="95000"/>
              </a:lnSpc>
              <a:spcBef>
                <a:spcPts val="0"/>
              </a:spcBef>
              <a:spcAft>
                <a:spcPts val="0"/>
              </a:spcAft>
              <a:buNone/>
            </a:pPr>
            <a:r>
              <a:rPr lang="en" sz="2100">
                <a:solidFill>
                  <a:schemeClr val="lt1"/>
                </a:solidFill>
                <a:latin typeface="Times New Roman"/>
                <a:ea typeface="Times New Roman"/>
                <a:cs typeface="Times New Roman"/>
                <a:sym typeface="Times New Roman"/>
              </a:rPr>
              <a:t>Layer of CNN model:-</a:t>
            </a:r>
            <a:endParaRPr sz="2100">
              <a:solidFill>
                <a:schemeClr val="lt1"/>
              </a:solidFill>
              <a:latin typeface="Times New Roman"/>
              <a:ea typeface="Times New Roman"/>
              <a:cs typeface="Times New Roman"/>
              <a:sym typeface="Times New Roman"/>
            </a:endParaRPr>
          </a:p>
          <a:p>
            <a:pPr indent="0" lvl="0" marL="0" rtl="0" algn="just">
              <a:lnSpc>
                <a:spcPct val="95000"/>
              </a:lnSpc>
              <a:spcBef>
                <a:spcPts val="0"/>
              </a:spcBef>
              <a:spcAft>
                <a:spcPts val="0"/>
              </a:spcAft>
              <a:buNone/>
            </a:pPr>
            <a:r>
              <a:t/>
            </a:r>
            <a:endParaRPr sz="2100">
              <a:solidFill>
                <a:schemeClr val="lt1"/>
              </a:solidFill>
              <a:latin typeface="Times New Roman"/>
              <a:ea typeface="Times New Roman"/>
              <a:cs typeface="Times New Roman"/>
              <a:sym typeface="Times New Roman"/>
            </a:endParaRPr>
          </a:p>
          <a:p>
            <a:pPr indent="-361950" lvl="0" marL="914400" rtl="0" algn="just">
              <a:lnSpc>
                <a:spcPct val="115000"/>
              </a:lnSpc>
              <a:spcBef>
                <a:spcPts val="0"/>
              </a:spcBef>
              <a:spcAft>
                <a:spcPts val="0"/>
              </a:spcAft>
              <a:buClr>
                <a:schemeClr val="lt1"/>
              </a:buClr>
              <a:buSzPts val="2100"/>
              <a:buFont typeface="Times New Roman"/>
              <a:buAutoNum type="arabicPeriod"/>
            </a:pPr>
            <a:r>
              <a:rPr lang="en" sz="2100">
                <a:solidFill>
                  <a:schemeClr val="lt1"/>
                </a:solidFill>
                <a:latin typeface="Times New Roman"/>
                <a:ea typeface="Times New Roman"/>
                <a:cs typeface="Times New Roman"/>
                <a:sym typeface="Times New Roman"/>
              </a:rPr>
              <a:t>Convolution 2D </a:t>
            </a:r>
            <a:endParaRPr sz="2100">
              <a:solidFill>
                <a:schemeClr val="lt1"/>
              </a:solidFill>
              <a:latin typeface="Times New Roman"/>
              <a:ea typeface="Times New Roman"/>
              <a:cs typeface="Times New Roman"/>
              <a:sym typeface="Times New Roman"/>
            </a:endParaRPr>
          </a:p>
          <a:p>
            <a:pPr indent="-361950" lvl="0" marL="914400" rtl="0" algn="just">
              <a:lnSpc>
                <a:spcPct val="115000"/>
              </a:lnSpc>
              <a:spcBef>
                <a:spcPts val="0"/>
              </a:spcBef>
              <a:spcAft>
                <a:spcPts val="0"/>
              </a:spcAft>
              <a:buClr>
                <a:schemeClr val="lt1"/>
              </a:buClr>
              <a:buSzPts val="2100"/>
              <a:buFont typeface="Times New Roman"/>
              <a:buAutoNum type="arabicPeriod"/>
            </a:pPr>
            <a:r>
              <a:rPr lang="en" sz="2100">
                <a:solidFill>
                  <a:schemeClr val="lt1"/>
                </a:solidFill>
                <a:latin typeface="Times New Roman"/>
                <a:ea typeface="Times New Roman"/>
                <a:cs typeface="Times New Roman"/>
                <a:sym typeface="Times New Roman"/>
              </a:rPr>
              <a:t>MAX Pooling 2D </a:t>
            </a:r>
            <a:endParaRPr sz="2100">
              <a:solidFill>
                <a:schemeClr val="lt1"/>
              </a:solidFill>
              <a:latin typeface="Times New Roman"/>
              <a:ea typeface="Times New Roman"/>
              <a:cs typeface="Times New Roman"/>
              <a:sym typeface="Times New Roman"/>
            </a:endParaRPr>
          </a:p>
          <a:p>
            <a:pPr indent="-361950" lvl="0" marL="914400" rtl="0" algn="just">
              <a:lnSpc>
                <a:spcPct val="115000"/>
              </a:lnSpc>
              <a:spcBef>
                <a:spcPts val="0"/>
              </a:spcBef>
              <a:spcAft>
                <a:spcPts val="0"/>
              </a:spcAft>
              <a:buClr>
                <a:schemeClr val="lt1"/>
              </a:buClr>
              <a:buSzPts val="2100"/>
              <a:buFont typeface="Times New Roman"/>
              <a:buAutoNum type="arabicPeriod"/>
            </a:pPr>
            <a:r>
              <a:rPr lang="en" sz="2100">
                <a:solidFill>
                  <a:schemeClr val="lt1"/>
                </a:solidFill>
                <a:latin typeface="Times New Roman"/>
                <a:ea typeface="Times New Roman"/>
                <a:cs typeface="Times New Roman"/>
                <a:sym typeface="Times New Roman"/>
              </a:rPr>
              <a:t>Dropout </a:t>
            </a:r>
            <a:endParaRPr sz="2100">
              <a:solidFill>
                <a:schemeClr val="lt1"/>
              </a:solidFill>
              <a:latin typeface="Times New Roman"/>
              <a:ea typeface="Times New Roman"/>
              <a:cs typeface="Times New Roman"/>
              <a:sym typeface="Times New Roman"/>
            </a:endParaRPr>
          </a:p>
          <a:p>
            <a:pPr indent="-361950" lvl="0" marL="914400" rtl="0" algn="just">
              <a:lnSpc>
                <a:spcPct val="115000"/>
              </a:lnSpc>
              <a:spcBef>
                <a:spcPts val="0"/>
              </a:spcBef>
              <a:spcAft>
                <a:spcPts val="0"/>
              </a:spcAft>
              <a:buClr>
                <a:schemeClr val="lt1"/>
              </a:buClr>
              <a:buSzPts val="2100"/>
              <a:buFont typeface="Times New Roman"/>
              <a:buAutoNum type="arabicPeriod"/>
            </a:pPr>
            <a:r>
              <a:rPr lang="en" sz="2100">
                <a:solidFill>
                  <a:schemeClr val="lt1"/>
                </a:solidFill>
                <a:latin typeface="Times New Roman"/>
                <a:ea typeface="Times New Roman"/>
                <a:cs typeface="Times New Roman"/>
                <a:sym typeface="Times New Roman"/>
              </a:rPr>
              <a:t>Flatten</a:t>
            </a:r>
            <a:endParaRPr sz="2100">
              <a:solidFill>
                <a:schemeClr val="lt1"/>
              </a:solidFill>
              <a:latin typeface="Times New Roman"/>
              <a:ea typeface="Times New Roman"/>
              <a:cs typeface="Times New Roman"/>
              <a:sym typeface="Times New Roman"/>
            </a:endParaRPr>
          </a:p>
          <a:p>
            <a:pPr indent="-361950" lvl="0" marL="914400" rtl="0" algn="just">
              <a:lnSpc>
                <a:spcPct val="115000"/>
              </a:lnSpc>
              <a:spcBef>
                <a:spcPts val="0"/>
              </a:spcBef>
              <a:spcAft>
                <a:spcPts val="0"/>
              </a:spcAft>
              <a:buClr>
                <a:schemeClr val="lt1"/>
              </a:buClr>
              <a:buSzPts val="2100"/>
              <a:buFont typeface="Times New Roman"/>
              <a:buAutoNum type="arabicPeriod"/>
            </a:pPr>
            <a:r>
              <a:rPr lang="en" sz="2100">
                <a:solidFill>
                  <a:schemeClr val="lt1"/>
                </a:solidFill>
                <a:latin typeface="Times New Roman"/>
                <a:ea typeface="Times New Roman"/>
                <a:cs typeface="Times New Roman"/>
                <a:sym typeface="Times New Roman"/>
              </a:rPr>
              <a:t>Dense </a:t>
            </a:r>
            <a:endParaRPr sz="2100">
              <a:solidFill>
                <a:schemeClr val="lt1"/>
              </a:solidFill>
              <a:latin typeface="Times New Roman"/>
              <a:ea typeface="Times New Roman"/>
              <a:cs typeface="Times New Roman"/>
              <a:sym typeface="Times New Roman"/>
            </a:endParaRPr>
          </a:p>
          <a:p>
            <a:pPr indent="-361950" lvl="0" marL="914400" rtl="0" algn="just">
              <a:lnSpc>
                <a:spcPct val="115000"/>
              </a:lnSpc>
              <a:spcBef>
                <a:spcPts val="0"/>
              </a:spcBef>
              <a:spcAft>
                <a:spcPts val="0"/>
              </a:spcAft>
              <a:buClr>
                <a:schemeClr val="lt1"/>
              </a:buClr>
              <a:buSzPts val="2100"/>
              <a:buFont typeface="Times New Roman"/>
              <a:buAutoNum type="arabicPeriod"/>
            </a:pPr>
            <a:r>
              <a:rPr lang="en" sz="2100">
                <a:solidFill>
                  <a:schemeClr val="lt1"/>
                </a:solidFill>
                <a:latin typeface="Times New Roman"/>
                <a:ea typeface="Times New Roman"/>
                <a:cs typeface="Times New Roman"/>
                <a:sym typeface="Times New Roman"/>
              </a:rPr>
              <a:t>Activation</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1"/>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WORKING OF CNN MODEL:</a:t>
            </a:r>
            <a:endParaRPr b="1" sz="1800">
              <a:solidFill>
                <a:schemeClr val="lt1"/>
              </a:solidFill>
              <a:latin typeface="Lato"/>
              <a:ea typeface="Lato"/>
              <a:cs typeface="Lato"/>
              <a:sym typeface="Lato"/>
            </a:endParaRPr>
          </a:p>
        </p:txBody>
      </p:sp>
      <p:sp>
        <p:nvSpPr>
          <p:cNvPr id="304" name="Google Shape;304;p31"/>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305" name="Google Shape;305;p31"/>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sp>
        <p:nvSpPr>
          <p:cNvPr id="306" name="Google Shape;306;p31"/>
          <p:cNvSpPr txBox="1"/>
          <p:nvPr/>
        </p:nvSpPr>
        <p:spPr>
          <a:xfrm>
            <a:off x="0" y="510100"/>
            <a:ext cx="8809800" cy="34170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lt1"/>
              </a:buClr>
              <a:buSzPts val="2100"/>
              <a:buFont typeface="Times New Roman"/>
              <a:buChar char="●"/>
            </a:pPr>
            <a:r>
              <a:rPr lang="en" sz="2100">
                <a:solidFill>
                  <a:schemeClr val="lt1"/>
                </a:solidFill>
                <a:latin typeface="Times New Roman"/>
                <a:ea typeface="Times New Roman"/>
                <a:cs typeface="Times New Roman"/>
                <a:sym typeface="Times New Roman"/>
              </a:rPr>
              <a:t>Convolution 2D: In the Convolution 2D extract the featured from input image. It given the output in matrix form. </a:t>
            </a:r>
            <a:endParaRPr sz="21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2100">
              <a:solidFill>
                <a:schemeClr val="lt1"/>
              </a:solidFill>
              <a:latin typeface="Times New Roman"/>
              <a:ea typeface="Times New Roman"/>
              <a:cs typeface="Times New Roman"/>
              <a:sym typeface="Times New Roman"/>
            </a:endParaRPr>
          </a:p>
          <a:p>
            <a:pPr indent="-361950" lvl="0" marL="457200" rtl="0" algn="l">
              <a:spcBef>
                <a:spcPts val="0"/>
              </a:spcBef>
              <a:spcAft>
                <a:spcPts val="0"/>
              </a:spcAft>
              <a:buClr>
                <a:schemeClr val="lt1"/>
              </a:buClr>
              <a:buSzPts val="2100"/>
              <a:buFont typeface="Times New Roman"/>
              <a:buChar char="●"/>
            </a:pPr>
            <a:r>
              <a:rPr lang="en" sz="2100">
                <a:solidFill>
                  <a:schemeClr val="lt1"/>
                </a:solidFill>
                <a:latin typeface="Times New Roman"/>
                <a:ea typeface="Times New Roman"/>
                <a:cs typeface="Times New Roman"/>
                <a:sym typeface="Times New Roman"/>
              </a:rPr>
              <a:t>MAX Pooling 2D: In the MAX polling 2D it take the largest element from rectified feature map. </a:t>
            </a:r>
            <a:endParaRPr sz="21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100">
              <a:solidFill>
                <a:schemeClr val="lt1"/>
              </a:solidFill>
              <a:latin typeface="Times New Roman"/>
              <a:ea typeface="Times New Roman"/>
              <a:cs typeface="Times New Roman"/>
              <a:sym typeface="Times New Roman"/>
            </a:endParaRPr>
          </a:p>
          <a:p>
            <a:pPr indent="-361950" lvl="0" marL="457200" rtl="0" algn="l">
              <a:spcBef>
                <a:spcPts val="0"/>
              </a:spcBef>
              <a:spcAft>
                <a:spcPts val="0"/>
              </a:spcAft>
              <a:buClr>
                <a:schemeClr val="lt1"/>
              </a:buClr>
              <a:buSzPts val="2100"/>
              <a:buFont typeface="Times New Roman"/>
              <a:buChar char="●"/>
            </a:pPr>
            <a:r>
              <a:rPr lang="en" sz="2100">
                <a:solidFill>
                  <a:schemeClr val="lt1"/>
                </a:solidFill>
                <a:latin typeface="Times New Roman"/>
                <a:ea typeface="Times New Roman"/>
                <a:cs typeface="Times New Roman"/>
                <a:sym typeface="Times New Roman"/>
              </a:rPr>
              <a:t>Dropout: Dropout is randomly selected neurons are ignored during training. </a:t>
            </a:r>
            <a:endParaRPr sz="21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100">
              <a:solidFill>
                <a:schemeClr val="lt1"/>
              </a:solidFill>
              <a:latin typeface="Times New Roman"/>
              <a:ea typeface="Times New Roman"/>
              <a:cs typeface="Times New Roman"/>
              <a:sym typeface="Times New Roman"/>
            </a:endParaRPr>
          </a:p>
          <a:p>
            <a:pPr indent="-361950" lvl="0" marL="457200" rtl="0" algn="l">
              <a:spcBef>
                <a:spcPts val="0"/>
              </a:spcBef>
              <a:spcAft>
                <a:spcPts val="0"/>
              </a:spcAft>
              <a:buClr>
                <a:schemeClr val="lt1"/>
              </a:buClr>
              <a:buSzPts val="2100"/>
              <a:buFont typeface="Times New Roman"/>
              <a:buChar char="●"/>
            </a:pPr>
            <a:r>
              <a:rPr lang="en" sz="2100">
                <a:solidFill>
                  <a:schemeClr val="lt1"/>
                </a:solidFill>
                <a:latin typeface="Times New Roman"/>
                <a:ea typeface="Times New Roman"/>
                <a:cs typeface="Times New Roman"/>
                <a:sym typeface="Times New Roman"/>
              </a:rPr>
              <a:t>Flatten: Flatten feed output into fully connected layer. It gives data in list form. </a:t>
            </a:r>
            <a:endParaRPr sz="2100">
              <a:solidFill>
                <a:schemeClr val="lt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2"/>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WORKING OF CNN MODEL:</a:t>
            </a:r>
            <a:endParaRPr b="1" sz="1800">
              <a:solidFill>
                <a:schemeClr val="lt1"/>
              </a:solidFill>
              <a:latin typeface="Lato"/>
              <a:ea typeface="Lato"/>
              <a:cs typeface="Lato"/>
              <a:sym typeface="Lato"/>
            </a:endParaRPr>
          </a:p>
        </p:txBody>
      </p:sp>
      <p:sp>
        <p:nvSpPr>
          <p:cNvPr id="312" name="Google Shape;312;p32"/>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313" name="Google Shape;313;p32"/>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sp>
        <p:nvSpPr>
          <p:cNvPr id="314" name="Google Shape;314;p32"/>
          <p:cNvSpPr txBox="1"/>
          <p:nvPr/>
        </p:nvSpPr>
        <p:spPr>
          <a:xfrm>
            <a:off x="0" y="461700"/>
            <a:ext cx="9144000" cy="39096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Times New Roman"/>
              <a:buChar char="●"/>
            </a:pPr>
            <a:r>
              <a:rPr lang="en" sz="2200">
                <a:solidFill>
                  <a:schemeClr val="lt1"/>
                </a:solidFill>
                <a:latin typeface="Times New Roman"/>
                <a:ea typeface="Times New Roman"/>
                <a:cs typeface="Times New Roman"/>
                <a:sym typeface="Times New Roman"/>
              </a:rPr>
              <a:t>Dense: A Linear operation in which every input is connected to every output by weight. It followed by nonlinear activation function</a:t>
            </a:r>
            <a:endParaRPr sz="22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200">
              <a:solidFill>
                <a:schemeClr val="lt1"/>
              </a:solidFill>
              <a:latin typeface="Times New Roman"/>
              <a:ea typeface="Times New Roman"/>
              <a:cs typeface="Times New Roman"/>
              <a:sym typeface="Times New Roman"/>
            </a:endParaRPr>
          </a:p>
          <a:p>
            <a:pPr indent="-368300" lvl="0" marL="457200" rtl="0" algn="l">
              <a:spcBef>
                <a:spcPts val="0"/>
              </a:spcBef>
              <a:spcAft>
                <a:spcPts val="0"/>
              </a:spcAft>
              <a:buClr>
                <a:schemeClr val="lt1"/>
              </a:buClr>
              <a:buSzPts val="2200"/>
              <a:buFont typeface="Times New Roman"/>
              <a:buChar char="●"/>
            </a:pPr>
            <a:r>
              <a:rPr lang="en" sz="2200">
                <a:solidFill>
                  <a:schemeClr val="lt1"/>
                </a:solidFill>
                <a:latin typeface="Times New Roman"/>
                <a:ea typeface="Times New Roman"/>
                <a:cs typeface="Times New Roman"/>
                <a:sym typeface="Times New Roman"/>
              </a:rPr>
              <a:t>Activation: Sigmoid function and predict with probability 0 and 1. </a:t>
            </a:r>
            <a:endParaRPr sz="2200">
              <a:solidFill>
                <a:schemeClr val="lt1"/>
              </a:solidFill>
              <a:latin typeface="Times New Roman"/>
              <a:ea typeface="Times New Roman"/>
              <a:cs typeface="Times New Roman"/>
              <a:sym typeface="Times New Roman"/>
            </a:endParaRPr>
          </a:p>
          <a:p>
            <a:pPr indent="-368300" lvl="1" marL="914400" rtl="0" algn="l">
              <a:spcBef>
                <a:spcPts val="0"/>
              </a:spcBef>
              <a:spcAft>
                <a:spcPts val="0"/>
              </a:spcAft>
              <a:buClr>
                <a:schemeClr val="lt1"/>
              </a:buClr>
              <a:buSzPts val="2200"/>
              <a:buFont typeface="Times New Roman"/>
              <a:buChar char="○"/>
            </a:pPr>
            <a:r>
              <a:rPr lang="en" sz="2200">
                <a:solidFill>
                  <a:schemeClr val="lt1"/>
                </a:solidFill>
                <a:latin typeface="Times New Roman"/>
                <a:ea typeface="Times New Roman"/>
                <a:cs typeface="Times New Roman"/>
                <a:sym typeface="Times New Roman"/>
              </a:rPr>
              <a:t> In the compile model we used binary cross entropy because we have two layers   0 and 1. </a:t>
            </a:r>
            <a:endParaRPr sz="2200">
              <a:solidFill>
                <a:schemeClr val="lt1"/>
              </a:solidFill>
              <a:latin typeface="Times New Roman"/>
              <a:ea typeface="Times New Roman"/>
              <a:cs typeface="Times New Roman"/>
              <a:sym typeface="Times New Roman"/>
            </a:endParaRPr>
          </a:p>
          <a:p>
            <a:pPr indent="-368300" lvl="1" marL="914400" rtl="0" algn="l">
              <a:spcBef>
                <a:spcPts val="0"/>
              </a:spcBef>
              <a:spcAft>
                <a:spcPts val="0"/>
              </a:spcAft>
              <a:buClr>
                <a:schemeClr val="lt1"/>
              </a:buClr>
              <a:buSzPts val="2200"/>
              <a:buFont typeface="Times New Roman"/>
              <a:buChar char="○"/>
            </a:pPr>
            <a:r>
              <a:rPr lang="en" sz="2200">
                <a:solidFill>
                  <a:schemeClr val="lt1"/>
                </a:solidFill>
                <a:latin typeface="Times New Roman"/>
                <a:ea typeface="Times New Roman"/>
                <a:cs typeface="Times New Roman"/>
                <a:sym typeface="Times New Roman"/>
              </a:rPr>
              <a:t>We used Adam optimizer in compile model. Adam:-Adaptive moment estimation. It used for non convex optimization problem like straight forward to implement. </a:t>
            </a:r>
            <a:endParaRPr sz="2200">
              <a:solidFill>
                <a:schemeClr val="lt1"/>
              </a:solidFill>
              <a:latin typeface="Times New Roman"/>
              <a:ea typeface="Times New Roman"/>
              <a:cs typeface="Times New Roman"/>
              <a:sym typeface="Times New Roman"/>
            </a:endParaRPr>
          </a:p>
          <a:p>
            <a:pPr indent="-368300" lvl="2" marL="1371600" rtl="0" algn="l">
              <a:spcBef>
                <a:spcPts val="0"/>
              </a:spcBef>
              <a:spcAft>
                <a:spcPts val="0"/>
              </a:spcAft>
              <a:buClr>
                <a:schemeClr val="lt1"/>
              </a:buClr>
              <a:buSzPts val="2200"/>
              <a:buFont typeface="Times New Roman"/>
              <a:buChar char="■"/>
            </a:pPr>
            <a:r>
              <a:rPr lang="en" sz="2200">
                <a:solidFill>
                  <a:schemeClr val="lt1"/>
                </a:solidFill>
                <a:latin typeface="Times New Roman"/>
                <a:ea typeface="Times New Roman"/>
                <a:cs typeface="Times New Roman"/>
                <a:sym typeface="Times New Roman"/>
              </a:rPr>
              <a:t>Computationally efficient. </a:t>
            </a:r>
            <a:endParaRPr sz="2200">
              <a:solidFill>
                <a:schemeClr val="lt1"/>
              </a:solidFill>
              <a:latin typeface="Times New Roman"/>
              <a:ea typeface="Times New Roman"/>
              <a:cs typeface="Times New Roman"/>
              <a:sym typeface="Times New Roman"/>
            </a:endParaRPr>
          </a:p>
          <a:p>
            <a:pPr indent="-368300" lvl="2" marL="1371600" rtl="0" algn="l">
              <a:spcBef>
                <a:spcPts val="0"/>
              </a:spcBef>
              <a:spcAft>
                <a:spcPts val="0"/>
              </a:spcAft>
              <a:buClr>
                <a:schemeClr val="lt1"/>
              </a:buClr>
              <a:buSzPts val="2200"/>
              <a:buFont typeface="Times New Roman"/>
              <a:buChar char="■"/>
            </a:pPr>
            <a:r>
              <a:rPr lang="en" sz="2200">
                <a:solidFill>
                  <a:schemeClr val="lt1"/>
                </a:solidFill>
                <a:latin typeface="Times New Roman"/>
                <a:ea typeface="Times New Roman"/>
                <a:cs typeface="Times New Roman"/>
                <a:sym typeface="Times New Roman"/>
              </a:rPr>
              <a:t>Little memory requirement. </a:t>
            </a:r>
            <a:endParaRPr sz="2200">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5"/>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ABSTRACT</a:t>
            </a:r>
            <a:endParaRPr b="1" sz="1800">
              <a:solidFill>
                <a:schemeClr val="lt1"/>
              </a:solidFill>
              <a:latin typeface="Lato"/>
              <a:ea typeface="Lato"/>
              <a:cs typeface="Lato"/>
              <a:sym typeface="Lato"/>
            </a:endParaRPr>
          </a:p>
        </p:txBody>
      </p:sp>
      <p:sp>
        <p:nvSpPr>
          <p:cNvPr id="170" name="Google Shape;170;p15"/>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171" name="Google Shape;171;p15"/>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sp>
        <p:nvSpPr>
          <p:cNvPr id="172" name="Google Shape;172;p15"/>
          <p:cNvSpPr txBox="1"/>
          <p:nvPr/>
        </p:nvSpPr>
        <p:spPr>
          <a:xfrm>
            <a:off x="234550" y="823950"/>
            <a:ext cx="5536800" cy="32463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1200"/>
              </a:spcAft>
              <a:buNone/>
            </a:pPr>
            <a:r>
              <a:rPr lang="en" sz="1700">
                <a:solidFill>
                  <a:schemeClr val="lt1"/>
                </a:solidFill>
                <a:latin typeface="Times New Roman"/>
                <a:ea typeface="Times New Roman"/>
                <a:cs typeface="Times New Roman"/>
                <a:sym typeface="Times New Roman"/>
              </a:rPr>
              <a:t>Brain tumor can be classified into two types: benign and malignant. Timely and prompt disease detection and treatment plan leads to improved quality of life and increased life expectancy in these patients. One of the most practical and important methods is to use Deep Neural Network (DNN). In this paper, a Convolutional Neural Network (CNN) has been used to detect a tumor through brain Magnetic Resonance Imaging (MRI) images. Images were first applied to the CNN. The accuracy of Softmax Fully Connected layer used to classify images obtained 98.67%. Also, the accuracy of the CNN is obtained with the Radial Basis Function (RBF) classifier 97.34% and the Decision Tree (DT) classifier, is 94.24</a:t>
            </a:r>
            <a:endParaRPr sz="1700">
              <a:solidFill>
                <a:schemeClr val="lt1"/>
              </a:solidFill>
              <a:latin typeface="Times New Roman"/>
              <a:ea typeface="Times New Roman"/>
              <a:cs typeface="Times New Roman"/>
              <a:sym typeface="Times New Roman"/>
            </a:endParaRPr>
          </a:p>
        </p:txBody>
      </p:sp>
      <p:pic>
        <p:nvPicPr>
          <p:cNvPr id="173" name="Google Shape;173;p15"/>
          <p:cNvPicPr preferRelativeResize="0"/>
          <p:nvPr/>
        </p:nvPicPr>
        <p:blipFill>
          <a:blip r:embed="rId3">
            <a:alphaModFix/>
          </a:blip>
          <a:stretch>
            <a:fillRect/>
          </a:stretch>
        </p:blipFill>
        <p:spPr>
          <a:xfrm>
            <a:off x="6123050" y="748250"/>
            <a:ext cx="2844625" cy="3397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3"/>
          <p:cNvSpPr txBox="1"/>
          <p:nvPr>
            <p:ph idx="4294967295" type="body"/>
          </p:nvPr>
        </p:nvSpPr>
        <p:spPr>
          <a:xfrm>
            <a:off x="584500" y="541975"/>
            <a:ext cx="8117100" cy="39369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sz="6073">
              <a:latin typeface="Times New Roman"/>
              <a:ea typeface="Times New Roman"/>
              <a:cs typeface="Times New Roman"/>
              <a:sym typeface="Times New Roman"/>
            </a:endParaRPr>
          </a:p>
          <a:p>
            <a:pPr indent="0" lvl="0" marL="0" rtl="0" algn="l">
              <a:spcBef>
                <a:spcPts val="1200"/>
              </a:spcBef>
              <a:spcAft>
                <a:spcPts val="0"/>
              </a:spcAft>
              <a:buNone/>
            </a:pPr>
            <a:r>
              <a:rPr lang="en" sz="6873">
                <a:latin typeface="Times New Roman"/>
                <a:ea typeface="Times New Roman"/>
                <a:cs typeface="Times New Roman"/>
                <a:sym typeface="Times New Roman"/>
              </a:rPr>
              <a:t>Brain tumor detection project uses the below libraries and frameworks:</a:t>
            </a:r>
            <a:endParaRPr sz="6873">
              <a:latin typeface="Times New Roman"/>
              <a:ea typeface="Times New Roman"/>
              <a:cs typeface="Times New Roman"/>
              <a:sym typeface="Times New Roman"/>
            </a:endParaRPr>
          </a:p>
          <a:p>
            <a:pPr indent="-337710" lvl="0" marL="457200" rtl="0" algn="l">
              <a:lnSpc>
                <a:spcPct val="150000"/>
              </a:lnSpc>
              <a:spcBef>
                <a:spcPts val="1200"/>
              </a:spcBef>
              <a:spcAft>
                <a:spcPts val="0"/>
              </a:spcAft>
              <a:buSzPct val="100000"/>
              <a:buFont typeface="Times New Roman"/>
              <a:buChar char="●"/>
            </a:pPr>
            <a:r>
              <a:rPr lang="en" sz="6873">
                <a:latin typeface="Times New Roman"/>
                <a:ea typeface="Times New Roman"/>
                <a:cs typeface="Times New Roman"/>
                <a:sym typeface="Times New Roman"/>
              </a:rPr>
              <a:t>Python </a:t>
            </a:r>
            <a:endParaRPr sz="6873">
              <a:latin typeface="Times New Roman"/>
              <a:ea typeface="Times New Roman"/>
              <a:cs typeface="Times New Roman"/>
              <a:sym typeface="Times New Roman"/>
            </a:endParaRPr>
          </a:p>
          <a:p>
            <a:pPr indent="-337710" lvl="0" marL="457200" rtl="0" algn="l">
              <a:lnSpc>
                <a:spcPct val="150000"/>
              </a:lnSpc>
              <a:spcBef>
                <a:spcPts val="0"/>
              </a:spcBef>
              <a:spcAft>
                <a:spcPts val="0"/>
              </a:spcAft>
              <a:buSzPct val="100000"/>
              <a:buFont typeface="Times New Roman"/>
              <a:buChar char="●"/>
            </a:pPr>
            <a:r>
              <a:rPr lang="en" sz="6873">
                <a:latin typeface="Times New Roman"/>
                <a:ea typeface="Times New Roman"/>
                <a:cs typeface="Times New Roman"/>
                <a:sym typeface="Times New Roman"/>
              </a:rPr>
              <a:t>TensorFlow </a:t>
            </a:r>
            <a:endParaRPr sz="6873">
              <a:latin typeface="Times New Roman"/>
              <a:ea typeface="Times New Roman"/>
              <a:cs typeface="Times New Roman"/>
              <a:sym typeface="Times New Roman"/>
            </a:endParaRPr>
          </a:p>
          <a:p>
            <a:pPr indent="-337710" lvl="0" marL="457200" rtl="0" algn="l">
              <a:lnSpc>
                <a:spcPct val="150000"/>
              </a:lnSpc>
              <a:spcBef>
                <a:spcPts val="0"/>
              </a:spcBef>
              <a:spcAft>
                <a:spcPts val="0"/>
              </a:spcAft>
              <a:buSzPct val="100000"/>
              <a:buFont typeface="Times New Roman"/>
              <a:buChar char="●"/>
            </a:pPr>
            <a:r>
              <a:rPr lang="en" sz="6873">
                <a:latin typeface="Times New Roman"/>
                <a:ea typeface="Times New Roman"/>
                <a:cs typeface="Times New Roman"/>
                <a:sym typeface="Times New Roman"/>
              </a:rPr>
              <a:t>Keras </a:t>
            </a:r>
            <a:endParaRPr sz="6873">
              <a:latin typeface="Times New Roman"/>
              <a:ea typeface="Times New Roman"/>
              <a:cs typeface="Times New Roman"/>
              <a:sym typeface="Times New Roman"/>
            </a:endParaRPr>
          </a:p>
          <a:p>
            <a:pPr indent="-337710" lvl="0" marL="457200" rtl="0" algn="l">
              <a:lnSpc>
                <a:spcPct val="150000"/>
              </a:lnSpc>
              <a:spcBef>
                <a:spcPts val="0"/>
              </a:spcBef>
              <a:spcAft>
                <a:spcPts val="0"/>
              </a:spcAft>
              <a:buSzPct val="100000"/>
              <a:buFont typeface="Times New Roman"/>
              <a:buChar char="●"/>
            </a:pPr>
            <a:r>
              <a:rPr lang="en" sz="6873">
                <a:latin typeface="Times New Roman"/>
                <a:ea typeface="Times New Roman"/>
                <a:cs typeface="Times New Roman"/>
                <a:sym typeface="Times New Roman"/>
              </a:rPr>
              <a:t>Numpy </a:t>
            </a:r>
            <a:endParaRPr sz="6873">
              <a:latin typeface="Times New Roman"/>
              <a:ea typeface="Times New Roman"/>
              <a:cs typeface="Times New Roman"/>
              <a:sym typeface="Times New Roman"/>
            </a:endParaRPr>
          </a:p>
          <a:p>
            <a:pPr indent="-337710" lvl="0" marL="457200" rtl="0" algn="l">
              <a:lnSpc>
                <a:spcPct val="150000"/>
              </a:lnSpc>
              <a:spcBef>
                <a:spcPts val="0"/>
              </a:spcBef>
              <a:spcAft>
                <a:spcPts val="0"/>
              </a:spcAft>
              <a:buSzPct val="100000"/>
              <a:buFont typeface="Times New Roman"/>
              <a:buChar char="●"/>
            </a:pPr>
            <a:r>
              <a:rPr lang="en" sz="6873">
                <a:latin typeface="Times New Roman"/>
                <a:ea typeface="Times New Roman"/>
                <a:cs typeface="Times New Roman"/>
                <a:sym typeface="Times New Roman"/>
              </a:rPr>
              <a:t>Scikit-learn </a:t>
            </a:r>
            <a:endParaRPr sz="6873">
              <a:latin typeface="Times New Roman"/>
              <a:ea typeface="Times New Roman"/>
              <a:cs typeface="Times New Roman"/>
              <a:sym typeface="Times New Roman"/>
            </a:endParaRPr>
          </a:p>
          <a:p>
            <a:pPr indent="-337710" lvl="0" marL="457200" rtl="0" algn="l">
              <a:lnSpc>
                <a:spcPct val="150000"/>
              </a:lnSpc>
              <a:spcBef>
                <a:spcPts val="0"/>
              </a:spcBef>
              <a:spcAft>
                <a:spcPts val="0"/>
              </a:spcAft>
              <a:buSzPct val="100000"/>
              <a:buFont typeface="Times New Roman"/>
              <a:buChar char="●"/>
            </a:pPr>
            <a:r>
              <a:rPr lang="en" sz="6873">
                <a:latin typeface="Times New Roman"/>
                <a:ea typeface="Times New Roman"/>
                <a:cs typeface="Times New Roman"/>
                <a:sym typeface="Times New Roman"/>
              </a:rPr>
              <a:t>Matplotlib </a:t>
            </a:r>
            <a:endParaRPr sz="6873">
              <a:latin typeface="Times New Roman"/>
              <a:ea typeface="Times New Roman"/>
              <a:cs typeface="Times New Roman"/>
              <a:sym typeface="Times New Roman"/>
            </a:endParaRPr>
          </a:p>
          <a:p>
            <a:pPr indent="-337710" lvl="0" marL="457200" rtl="0" algn="l">
              <a:lnSpc>
                <a:spcPct val="150000"/>
              </a:lnSpc>
              <a:spcBef>
                <a:spcPts val="0"/>
              </a:spcBef>
              <a:spcAft>
                <a:spcPts val="0"/>
              </a:spcAft>
              <a:buSzPct val="100000"/>
              <a:buFont typeface="Times New Roman"/>
              <a:buChar char="●"/>
            </a:pPr>
            <a:r>
              <a:rPr lang="en" sz="6873">
                <a:latin typeface="Times New Roman"/>
                <a:ea typeface="Times New Roman"/>
                <a:cs typeface="Times New Roman"/>
                <a:sym typeface="Times New Roman"/>
              </a:rPr>
              <a:t>OpenCV </a:t>
            </a:r>
            <a:endParaRPr sz="6873">
              <a:latin typeface="Times New Roman"/>
              <a:ea typeface="Times New Roman"/>
              <a:cs typeface="Times New Roman"/>
              <a:sym typeface="Times New Roman"/>
            </a:endParaRPr>
          </a:p>
          <a:p>
            <a:pPr indent="0" lvl="0" marL="0" rtl="0" algn="l">
              <a:spcBef>
                <a:spcPts val="1200"/>
              </a:spcBef>
              <a:spcAft>
                <a:spcPts val="0"/>
              </a:spcAft>
              <a:buNone/>
            </a:pPr>
            <a:r>
              <a:t/>
            </a:r>
            <a:endParaRPr sz="2500">
              <a:latin typeface="Times New Roman"/>
              <a:ea typeface="Times New Roman"/>
              <a:cs typeface="Times New Roman"/>
              <a:sym typeface="Times New Roman"/>
            </a:endParaRPr>
          </a:p>
          <a:p>
            <a:pPr indent="0" lvl="0" marL="0" rtl="0" algn="l">
              <a:spcBef>
                <a:spcPts val="1200"/>
              </a:spcBef>
              <a:spcAft>
                <a:spcPts val="1200"/>
              </a:spcAft>
              <a:buNone/>
            </a:pPr>
            <a:r>
              <a:t/>
            </a:r>
            <a:endParaRPr sz="2500">
              <a:latin typeface="Times New Roman"/>
              <a:ea typeface="Times New Roman"/>
              <a:cs typeface="Times New Roman"/>
              <a:sym typeface="Times New Roman"/>
            </a:endParaRPr>
          </a:p>
        </p:txBody>
      </p:sp>
      <p:pic>
        <p:nvPicPr>
          <p:cNvPr id="320" name="Google Shape;320;p33"/>
          <p:cNvPicPr preferRelativeResize="0"/>
          <p:nvPr/>
        </p:nvPicPr>
        <p:blipFill>
          <a:blip r:embed="rId3">
            <a:alphaModFix/>
          </a:blip>
          <a:stretch>
            <a:fillRect/>
          </a:stretch>
        </p:blipFill>
        <p:spPr>
          <a:xfrm>
            <a:off x="7652330" y="1813313"/>
            <a:ext cx="1049175" cy="1149724"/>
          </a:xfrm>
          <a:prstGeom prst="rect">
            <a:avLst/>
          </a:prstGeom>
          <a:noFill/>
          <a:ln>
            <a:noFill/>
          </a:ln>
        </p:spPr>
      </p:pic>
      <p:pic>
        <p:nvPicPr>
          <p:cNvPr id="321" name="Google Shape;321;p33"/>
          <p:cNvPicPr preferRelativeResize="0"/>
          <p:nvPr/>
        </p:nvPicPr>
        <p:blipFill>
          <a:blip r:embed="rId4">
            <a:alphaModFix/>
          </a:blip>
          <a:stretch>
            <a:fillRect/>
          </a:stretch>
        </p:blipFill>
        <p:spPr>
          <a:xfrm>
            <a:off x="6770745" y="2963025"/>
            <a:ext cx="1930750" cy="864525"/>
          </a:xfrm>
          <a:prstGeom prst="rect">
            <a:avLst/>
          </a:prstGeom>
          <a:noFill/>
          <a:ln>
            <a:noFill/>
          </a:ln>
        </p:spPr>
      </p:pic>
      <p:pic>
        <p:nvPicPr>
          <p:cNvPr id="322" name="Google Shape;322;p33"/>
          <p:cNvPicPr preferRelativeResize="0"/>
          <p:nvPr/>
        </p:nvPicPr>
        <p:blipFill>
          <a:blip r:embed="rId5">
            <a:alphaModFix/>
          </a:blip>
          <a:stretch>
            <a:fillRect/>
          </a:stretch>
        </p:blipFill>
        <p:spPr>
          <a:xfrm>
            <a:off x="4842125" y="3408175"/>
            <a:ext cx="1672950" cy="1070700"/>
          </a:xfrm>
          <a:prstGeom prst="rect">
            <a:avLst/>
          </a:prstGeom>
          <a:noFill/>
          <a:ln>
            <a:noFill/>
          </a:ln>
        </p:spPr>
      </p:pic>
      <p:pic>
        <p:nvPicPr>
          <p:cNvPr id="323" name="Google Shape;323;p33"/>
          <p:cNvPicPr preferRelativeResize="0"/>
          <p:nvPr/>
        </p:nvPicPr>
        <p:blipFill>
          <a:blip r:embed="rId6">
            <a:alphaModFix/>
          </a:blip>
          <a:stretch>
            <a:fillRect/>
          </a:stretch>
        </p:blipFill>
        <p:spPr>
          <a:xfrm>
            <a:off x="4388775" y="1900586"/>
            <a:ext cx="2805901" cy="975175"/>
          </a:xfrm>
          <a:prstGeom prst="rect">
            <a:avLst/>
          </a:prstGeom>
          <a:noFill/>
          <a:ln>
            <a:noFill/>
          </a:ln>
        </p:spPr>
      </p:pic>
      <p:pic>
        <p:nvPicPr>
          <p:cNvPr id="324" name="Google Shape;324;p33"/>
          <p:cNvPicPr preferRelativeResize="0"/>
          <p:nvPr/>
        </p:nvPicPr>
        <p:blipFill>
          <a:blip r:embed="rId7">
            <a:alphaModFix/>
          </a:blip>
          <a:stretch>
            <a:fillRect/>
          </a:stretch>
        </p:blipFill>
        <p:spPr>
          <a:xfrm>
            <a:off x="152400" y="152400"/>
            <a:ext cx="9525" cy="9525"/>
          </a:xfrm>
          <a:prstGeom prst="rect">
            <a:avLst/>
          </a:prstGeom>
          <a:noFill/>
          <a:ln>
            <a:noFill/>
          </a:ln>
        </p:spPr>
      </p:pic>
      <p:pic>
        <p:nvPicPr>
          <p:cNvPr id="325" name="Google Shape;325;p33"/>
          <p:cNvPicPr preferRelativeResize="0"/>
          <p:nvPr/>
        </p:nvPicPr>
        <p:blipFill>
          <a:blip r:embed="rId8">
            <a:alphaModFix/>
          </a:blip>
          <a:stretch>
            <a:fillRect/>
          </a:stretch>
        </p:blipFill>
        <p:spPr>
          <a:xfrm>
            <a:off x="6770750" y="4024027"/>
            <a:ext cx="1930749" cy="1039382"/>
          </a:xfrm>
          <a:prstGeom prst="rect">
            <a:avLst/>
          </a:prstGeom>
          <a:noFill/>
          <a:ln>
            <a:noFill/>
          </a:ln>
        </p:spPr>
      </p:pic>
      <p:pic>
        <p:nvPicPr>
          <p:cNvPr id="326" name="Google Shape;326;p33"/>
          <p:cNvPicPr preferRelativeResize="0"/>
          <p:nvPr/>
        </p:nvPicPr>
        <p:blipFill>
          <a:blip r:embed="rId9">
            <a:alphaModFix/>
          </a:blip>
          <a:stretch>
            <a:fillRect/>
          </a:stretch>
        </p:blipFill>
        <p:spPr>
          <a:xfrm>
            <a:off x="3169175" y="2963033"/>
            <a:ext cx="1672950" cy="2060517"/>
          </a:xfrm>
          <a:prstGeom prst="rect">
            <a:avLst/>
          </a:prstGeom>
          <a:noFill/>
          <a:ln>
            <a:noFill/>
          </a:ln>
        </p:spPr>
      </p:pic>
      <p:sp>
        <p:nvSpPr>
          <p:cNvPr id="327" name="Google Shape;327;p33"/>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sp>
        <p:nvSpPr>
          <p:cNvPr id="328" name="Google Shape;328;p33"/>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329" name="Google Shape;329;p33"/>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TOOLS USED</a:t>
            </a:r>
            <a:endParaRPr b="1" sz="1800">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4"/>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PYTHON</a:t>
            </a:r>
            <a:endParaRPr b="1" sz="1800">
              <a:solidFill>
                <a:schemeClr val="lt1"/>
              </a:solidFill>
              <a:latin typeface="Lato"/>
              <a:ea typeface="Lato"/>
              <a:cs typeface="Lato"/>
              <a:sym typeface="Lato"/>
            </a:endParaRPr>
          </a:p>
        </p:txBody>
      </p:sp>
      <p:sp>
        <p:nvSpPr>
          <p:cNvPr id="335" name="Google Shape;335;p34"/>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336" name="Google Shape;336;p34"/>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sp>
        <p:nvSpPr>
          <p:cNvPr id="337" name="Google Shape;337;p34"/>
          <p:cNvSpPr txBox="1"/>
          <p:nvPr/>
        </p:nvSpPr>
        <p:spPr>
          <a:xfrm>
            <a:off x="551625" y="551625"/>
            <a:ext cx="7797300" cy="317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 Python was the language of selection for this project. This was a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 straightforward call for many reasons.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1. Python as a language has a vast community behind it.</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2. Python has an abundance of powerful tools prepared for scientific computing Packages like NumPy, Pandas and SciPy area unit freely available and well documented. Packages like these will dramatically scale back, and change the code required to write a given program.This makes iteration fast.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p:txBody>
      </p:sp>
      <p:pic>
        <p:nvPicPr>
          <p:cNvPr id="338" name="Google Shape;338;p34"/>
          <p:cNvPicPr preferRelativeResize="0"/>
          <p:nvPr/>
        </p:nvPicPr>
        <p:blipFill>
          <a:blip r:embed="rId3">
            <a:alphaModFix/>
          </a:blip>
          <a:stretch>
            <a:fillRect/>
          </a:stretch>
        </p:blipFill>
        <p:spPr>
          <a:xfrm>
            <a:off x="7667255" y="769713"/>
            <a:ext cx="1049175" cy="11497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5"/>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TENSORFLOW</a:t>
            </a:r>
            <a:endParaRPr b="1" sz="1800">
              <a:solidFill>
                <a:schemeClr val="lt1"/>
              </a:solidFill>
              <a:latin typeface="Lato"/>
              <a:ea typeface="Lato"/>
              <a:cs typeface="Lato"/>
              <a:sym typeface="Lato"/>
            </a:endParaRPr>
          </a:p>
        </p:txBody>
      </p:sp>
      <p:sp>
        <p:nvSpPr>
          <p:cNvPr id="344" name="Google Shape;344;p35"/>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345" name="Google Shape;345;p35"/>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sp>
        <p:nvSpPr>
          <p:cNvPr id="346" name="Google Shape;346;p35"/>
          <p:cNvSpPr txBox="1"/>
          <p:nvPr/>
        </p:nvSpPr>
        <p:spPr>
          <a:xfrm>
            <a:off x="396625" y="524575"/>
            <a:ext cx="66492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Times New Roman"/>
                <a:ea typeface="Times New Roman"/>
                <a:cs typeface="Times New Roman"/>
                <a:sym typeface="Times New Roman"/>
              </a:rPr>
              <a:t>TensorFlow is a free and open-source software library for machine learning and artificial intelligence. It can be used across a range of tasks but has a particular focus on training and inference of deep neural networks.</a:t>
            </a:r>
            <a:endParaRPr sz="17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700">
                <a:solidFill>
                  <a:srgbClr val="FFFFFF"/>
                </a:solidFill>
                <a:latin typeface="Times New Roman"/>
                <a:ea typeface="Times New Roman"/>
                <a:cs typeface="Times New Roman"/>
                <a:sym typeface="Times New Roman"/>
              </a:rPr>
              <a:t>TensorFlow was developed by the Google Brain team for internal Google use in research and production. The initial version was released under the Apache License 2.0 in 2015.  Google released the updated version of TensorFlow, named TensorFlow 2.0, in September 2019. </a:t>
            </a:r>
            <a:endParaRPr sz="17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700">
                <a:solidFill>
                  <a:srgbClr val="FFFFFF"/>
                </a:solidFill>
                <a:latin typeface="Times New Roman"/>
                <a:ea typeface="Times New Roman"/>
                <a:cs typeface="Times New Roman"/>
                <a:sym typeface="Times New Roman"/>
              </a:rPr>
              <a:t>TensorFlow can be used in a wide variety of programming languages, including Python, JavaScript, C++, and Java. This flexibility lends itself to a range of applications in many different sectors.</a:t>
            </a:r>
            <a:endParaRPr sz="1700">
              <a:solidFill>
                <a:srgbClr val="FFFFFF"/>
              </a:solidFill>
              <a:latin typeface="Times New Roman"/>
              <a:ea typeface="Times New Roman"/>
              <a:cs typeface="Times New Roman"/>
              <a:sym typeface="Times New Roman"/>
            </a:endParaRPr>
          </a:p>
        </p:txBody>
      </p:sp>
      <p:pic>
        <p:nvPicPr>
          <p:cNvPr id="347" name="Google Shape;347;p35"/>
          <p:cNvPicPr preferRelativeResize="0"/>
          <p:nvPr/>
        </p:nvPicPr>
        <p:blipFill>
          <a:blip r:embed="rId3">
            <a:alphaModFix/>
          </a:blip>
          <a:stretch>
            <a:fillRect/>
          </a:stretch>
        </p:blipFill>
        <p:spPr>
          <a:xfrm>
            <a:off x="6571550" y="1842029"/>
            <a:ext cx="2816874" cy="18027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6"/>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KERAS</a:t>
            </a:r>
            <a:endParaRPr b="1" sz="1800">
              <a:solidFill>
                <a:schemeClr val="lt1"/>
              </a:solidFill>
              <a:latin typeface="Lato"/>
              <a:ea typeface="Lato"/>
              <a:cs typeface="Lato"/>
              <a:sym typeface="Lato"/>
            </a:endParaRPr>
          </a:p>
        </p:txBody>
      </p:sp>
      <p:sp>
        <p:nvSpPr>
          <p:cNvPr id="353" name="Google Shape;353;p36"/>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354" name="Google Shape;354;p36"/>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sp>
        <p:nvSpPr>
          <p:cNvPr id="355" name="Google Shape;355;p36"/>
          <p:cNvSpPr txBox="1"/>
          <p:nvPr/>
        </p:nvSpPr>
        <p:spPr>
          <a:xfrm>
            <a:off x="313075" y="581400"/>
            <a:ext cx="65505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700">
                <a:solidFill>
                  <a:srgbClr val="FFFFFF"/>
                </a:solidFill>
                <a:latin typeface="Times New Roman"/>
                <a:ea typeface="Times New Roman"/>
                <a:cs typeface="Times New Roman"/>
                <a:sym typeface="Times New Roman"/>
              </a:rPr>
              <a:t>Keras is a deep learning API written in Python, running on top of the machine learning platform TensorFlow. It was developed with a focus on enabling fast experimentation. </a:t>
            </a:r>
            <a:endParaRPr sz="17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700">
                <a:solidFill>
                  <a:srgbClr val="FFFFFF"/>
                </a:solidFill>
                <a:latin typeface="Times New Roman"/>
                <a:ea typeface="Times New Roman"/>
                <a:cs typeface="Times New Roman"/>
                <a:sym typeface="Times New Roman"/>
              </a:rPr>
              <a:t>It is:-</a:t>
            </a:r>
            <a:endParaRPr sz="1700">
              <a:solidFill>
                <a:srgbClr val="FFFFFF"/>
              </a:solidFill>
              <a:latin typeface="Times New Roman"/>
              <a:ea typeface="Times New Roman"/>
              <a:cs typeface="Times New Roman"/>
              <a:sym typeface="Times New Roman"/>
            </a:endParaRPr>
          </a:p>
          <a:p>
            <a:pPr indent="-336550" lvl="0" marL="457200" rtl="0" algn="l">
              <a:spcBef>
                <a:spcPts val="0"/>
              </a:spcBef>
              <a:spcAft>
                <a:spcPts val="0"/>
              </a:spcAft>
              <a:buClr>
                <a:srgbClr val="FFFFFF"/>
              </a:buClr>
              <a:buSzPts val="1700"/>
              <a:buFont typeface="Times New Roman"/>
              <a:buChar char="●"/>
            </a:pPr>
            <a:r>
              <a:rPr b="1" lang="en" sz="1700">
                <a:solidFill>
                  <a:srgbClr val="FFFFFF"/>
                </a:solidFill>
                <a:latin typeface="Times New Roman"/>
                <a:ea typeface="Times New Roman"/>
                <a:cs typeface="Times New Roman"/>
                <a:sym typeface="Times New Roman"/>
              </a:rPr>
              <a:t>Simple</a:t>
            </a:r>
            <a:r>
              <a:rPr lang="en" sz="1700">
                <a:solidFill>
                  <a:srgbClr val="FFFFFF"/>
                </a:solidFill>
                <a:latin typeface="Times New Roman"/>
                <a:ea typeface="Times New Roman"/>
                <a:cs typeface="Times New Roman"/>
                <a:sym typeface="Times New Roman"/>
              </a:rPr>
              <a:t> -- but not simplistic. Keras reduces developer cognitive load to free you to focus on the parts of the problem that really matter.</a:t>
            </a:r>
            <a:endParaRPr sz="1700">
              <a:solidFill>
                <a:srgbClr val="FFFFFF"/>
              </a:solidFill>
              <a:latin typeface="Times New Roman"/>
              <a:ea typeface="Times New Roman"/>
              <a:cs typeface="Times New Roman"/>
              <a:sym typeface="Times New Roman"/>
            </a:endParaRPr>
          </a:p>
          <a:p>
            <a:pPr indent="-336550" lvl="0" marL="457200" rtl="0" algn="l">
              <a:spcBef>
                <a:spcPts val="0"/>
              </a:spcBef>
              <a:spcAft>
                <a:spcPts val="0"/>
              </a:spcAft>
              <a:buClr>
                <a:srgbClr val="FFFFFF"/>
              </a:buClr>
              <a:buSzPts val="1700"/>
              <a:buFont typeface="Times New Roman"/>
              <a:buChar char="●"/>
            </a:pPr>
            <a:r>
              <a:rPr b="1" lang="en" sz="1700">
                <a:solidFill>
                  <a:srgbClr val="FFFFFF"/>
                </a:solidFill>
                <a:latin typeface="Times New Roman"/>
                <a:ea typeface="Times New Roman"/>
                <a:cs typeface="Times New Roman"/>
                <a:sym typeface="Times New Roman"/>
              </a:rPr>
              <a:t>Flexible</a:t>
            </a:r>
            <a:r>
              <a:rPr lang="en" sz="1700">
                <a:solidFill>
                  <a:srgbClr val="FFFFFF"/>
                </a:solidFill>
                <a:latin typeface="Times New Roman"/>
                <a:ea typeface="Times New Roman"/>
                <a:cs typeface="Times New Roman"/>
                <a:sym typeface="Times New Roman"/>
              </a:rPr>
              <a:t> -- Keras adopts the principle of progressive disclosure of complexity: simple workflows should be quick and easy, while arbitrarily advanced workflows should be possible via a clear path that builds upon what you've already learned.</a:t>
            </a:r>
            <a:endParaRPr sz="1700">
              <a:solidFill>
                <a:srgbClr val="FFFFFF"/>
              </a:solidFill>
              <a:latin typeface="Times New Roman"/>
              <a:ea typeface="Times New Roman"/>
              <a:cs typeface="Times New Roman"/>
              <a:sym typeface="Times New Roman"/>
            </a:endParaRPr>
          </a:p>
          <a:p>
            <a:pPr indent="-336550" lvl="0" marL="457200" rtl="0" algn="l">
              <a:spcBef>
                <a:spcPts val="0"/>
              </a:spcBef>
              <a:spcAft>
                <a:spcPts val="0"/>
              </a:spcAft>
              <a:buClr>
                <a:srgbClr val="FFFFFF"/>
              </a:buClr>
              <a:buSzPts val="1700"/>
              <a:buFont typeface="Times New Roman"/>
              <a:buChar char="●"/>
            </a:pPr>
            <a:r>
              <a:rPr b="1" lang="en" sz="1700">
                <a:solidFill>
                  <a:srgbClr val="FFFFFF"/>
                </a:solidFill>
                <a:latin typeface="Times New Roman"/>
                <a:ea typeface="Times New Roman"/>
                <a:cs typeface="Times New Roman"/>
                <a:sym typeface="Times New Roman"/>
              </a:rPr>
              <a:t>Powerful</a:t>
            </a:r>
            <a:r>
              <a:rPr lang="en" sz="1700">
                <a:solidFill>
                  <a:srgbClr val="FFFFFF"/>
                </a:solidFill>
                <a:latin typeface="Times New Roman"/>
                <a:ea typeface="Times New Roman"/>
                <a:cs typeface="Times New Roman"/>
                <a:sym typeface="Times New Roman"/>
              </a:rPr>
              <a:t> -- Keras provides industry-strength performance and scalability: it is used by organizations and companies including NASA, YouTube, or Waymo.</a:t>
            </a:r>
            <a:endParaRPr sz="1700">
              <a:solidFill>
                <a:srgbClr val="FFFFFF"/>
              </a:solidFill>
              <a:latin typeface="Times New Roman"/>
              <a:ea typeface="Times New Roman"/>
              <a:cs typeface="Times New Roman"/>
              <a:sym typeface="Times New Roman"/>
            </a:endParaRPr>
          </a:p>
        </p:txBody>
      </p:sp>
      <p:pic>
        <p:nvPicPr>
          <p:cNvPr id="356" name="Google Shape;356;p36"/>
          <p:cNvPicPr preferRelativeResize="0"/>
          <p:nvPr/>
        </p:nvPicPr>
        <p:blipFill rotWithShape="1">
          <a:blip r:embed="rId3">
            <a:alphaModFix/>
          </a:blip>
          <a:srcRect b="0" l="0" r="0" t="0"/>
          <a:stretch/>
        </p:blipFill>
        <p:spPr>
          <a:xfrm>
            <a:off x="6500200" y="1596575"/>
            <a:ext cx="2459950" cy="975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7"/>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NUMPY</a:t>
            </a:r>
            <a:endParaRPr b="1" sz="1800">
              <a:solidFill>
                <a:schemeClr val="lt1"/>
              </a:solidFill>
              <a:latin typeface="Lato"/>
              <a:ea typeface="Lato"/>
              <a:cs typeface="Lato"/>
              <a:sym typeface="Lato"/>
            </a:endParaRPr>
          </a:p>
        </p:txBody>
      </p:sp>
      <p:sp>
        <p:nvSpPr>
          <p:cNvPr id="362" name="Google Shape;362;p37"/>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363" name="Google Shape;363;p37"/>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sp>
        <p:nvSpPr>
          <p:cNvPr id="364" name="Google Shape;364;p37"/>
          <p:cNvSpPr txBox="1"/>
          <p:nvPr/>
        </p:nvSpPr>
        <p:spPr>
          <a:xfrm>
            <a:off x="387625" y="745425"/>
            <a:ext cx="6589800" cy="323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800">
                <a:solidFill>
                  <a:srgbClr val="FFFFFF"/>
                </a:solidFill>
                <a:latin typeface="Times New Roman"/>
                <a:ea typeface="Times New Roman"/>
                <a:cs typeface="Times New Roman"/>
                <a:sym typeface="Times New Roman"/>
              </a:rPr>
              <a:t>NumPy</a:t>
            </a:r>
            <a:r>
              <a:rPr lang="en" sz="1800">
                <a:solidFill>
                  <a:srgbClr val="FFFFFF"/>
                </a:solidFill>
                <a:latin typeface="Times New Roman"/>
                <a:ea typeface="Times New Roman"/>
                <a:cs typeface="Times New Roman"/>
                <a:sym typeface="Times New Roman"/>
              </a:rPr>
              <a:t> is a general-purpose array-processing package. It provides a high-performance multidimensional array object, and tools for working with these arrays. It is the fundamental package for scientific computing with Python. It is open-source software. It contains various features including these important ones:</a:t>
            </a:r>
            <a:endParaRPr sz="1800">
              <a:solidFill>
                <a:srgbClr val="FFFFFF"/>
              </a:solidFill>
              <a:latin typeface="Times New Roman"/>
              <a:ea typeface="Times New Roman"/>
              <a:cs typeface="Times New Roman"/>
              <a:sym typeface="Times New Roman"/>
            </a:endParaRPr>
          </a:p>
          <a:p>
            <a:pPr indent="0" lvl="0" marL="0" rtl="0" algn="just">
              <a:spcBef>
                <a:spcPts val="0"/>
              </a:spcBef>
              <a:spcAft>
                <a:spcPts val="0"/>
              </a:spcAft>
              <a:buNone/>
            </a:pPr>
            <a:r>
              <a:rPr lang="en" sz="1800">
                <a:solidFill>
                  <a:srgbClr val="FFFFFF"/>
                </a:solidFill>
                <a:latin typeface="Times New Roman"/>
                <a:ea typeface="Times New Roman"/>
                <a:cs typeface="Times New Roman"/>
                <a:sym typeface="Times New Roman"/>
              </a:rPr>
              <a:t>A powerful N-dimensional array object </a:t>
            </a:r>
            <a:endParaRPr sz="1800">
              <a:solidFill>
                <a:srgbClr val="FFFFFF"/>
              </a:solidFill>
              <a:latin typeface="Times New Roman"/>
              <a:ea typeface="Times New Roman"/>
              <a:cs typeface="Times New Roman"/>
              <a:sym typeface="Times New Roman"/>
            </a:endParaRPr>
          </a:p>
          <a:p>
            <a:pPr indent="0" lvl="0" marL="0" rtl="0" algn="just">
              <a:spcBef>
                <a:spcPts val="0"/>
              </a:spcBef>
              <a:spcAft>
                <a:spcPts val="0"/>
              </a:spcAft>
              <a:buNone/>
            </a:pPr>
            <a:r>
              <a:rPr lang="en" sz="1800">
                <a:solidFill>
                  <a:srgbClr val="FFFFFF"/>
                </a:solidFill>
                <a:latin typeface="Times New Roman"/>
                <a:ea typeface="Times New Roman"/>
                <a:cs typeface="Times New Roman"/>
                <a:sym typeface="Times New Roman"/>
              </a:rPr>
              <a:t>Sophisticated (broadcasting) functions</a:t>
            </a:r>
            <a:endParaRPr sz="1800">
              <a:solidFill>
                <a:srgbClr val="FFFFFF"/>
              </a:solidFill>
              <a:latin typeface="Times New Roman"/>
              <a:ea typeface="Times New Roman"/>
              <a:cs typeface="Times New Roman"/>
              <a:sym typeface="Times New Roman"/>
            </a:endParaRPr>
          </a:p>
          <a:p>
            <a:pPr indent="0" lvl="0" marL="0" rtl="0" algn="just">
              <a:spcBef>
                <a:spcPts val="0"/>
              </a:spcBef>
              <a:spcAft>
                <a:spcPts val="0"/>
              </a:spcAft>
              <a:buNone/>
            </a:pPr>
            <a:r>
              <a:rPr lang="en" sz="1800">
                <a:solidFill>
                  <a:srgbClr val="FFFFFF"/>
                </a:solidFill>
                <a:latin typeface="Times New Roman"/>
                <a:ea typeface="Times New Roman"/>
                <a:cs typeface="Times New Roman"/>
                <a:sym typeface="Times New Roman"/>
              </a:rPr>
              <a:t>Tools for integrating C/C++ and Fortran code</a:t>
            </a:r>
            <a:endParaRPr sz="1800">
              <a:solidFill>
                <a:srgbClr val="FFFFFF"/>
              </a:solidFill>
              <a:latin typeface="Times New Roman"/>
              <a:ea typeface="Times New Roman"/>
              <a:cs typeface="Times New Roman"/>
              <a:sym typeface="Times New Roman"/>
            </a:endParaRPr>
          </a:p>
          <a:p>
            <a:pPr indent="0" lvl="0" marL="0" rtl="0" algn="just">
              <a:spcBef>
                <a:spcPts val="0"/>
              </a:spcBef>
              <a:spcAft>
                <a:spcPts val="0"/>
              </a:spcAft>
              <a:buNone/>
            </a:pPr>
            <a:r>
              <a:rPr lang="en" sz="1800">
                <a:solidFill>
                  <a:srgbClr val="FFFFFF"/>
                </a:solidFill>
                <a:latin typeface="Times New Roman"/>
                <a:ea typeface="Times New Roman"/>
                <a:cs typeface="Times New Roman"/>
                <a:sym typeface="Times New Roman"/>
              </a:rPr>
              <a:t>Useful linear algebra, Fourier transform, and random </a:t>
            </a:r>
            <a:endParaRPr sz="1800">
              <a:solidFill>
                <a:srgbClr val="FFFFFF"/>
              </a:solidFill>
              <a:latin typeface="Times New Roman"/>
              <a:ea typeface="Times New Roman"/>
              <a:cs typeface="Times New Roman"/>
              <a:sym typeface="Times New Roman"/>
            </a:endParaRPr>
          </a:p>
          <a:p>
            <a:pPr indent="0" lvl="0" marL="0" rtl="0" algn="just">
              <a:spcBef>
                <a:spcPts val="0"/>
              </a:spcBef>
              <a:spcAft>
                <a:spcPts val="0"/>
              </a:spcAft>
              <a:buNone/>
            </a:pPr>
            <a:r>
              <a:rPr lang="en" sz="1800">
                <a:solidFill>
                  <a:srgbClr val="FFFFFF"/>
                </a:solidFill>
                <a:latin typeface="Times New Roman"/>
                <a:ea typeface="Times New Roman"/>
                <a:cs typeface="Times New Roman"/>
                <a:sym typeface="Times New Roman"/>
              </a:rPr>
              <a:t>number capabilities</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FFFFFF"/>
              </a:solidFill>
              <a:latin typeface="Times New Roman"/>
              <a:ea typeface="Times New Roman"/>
              <a:cs typeface="Times New Roman"/>
              <a:sym typeface="Times New Roman"/>
            </a:endParaRPr>
          </a:p>
        </p:txBody>
      </p:sp>
      <p:pic>
        <p:nvPicPr>
          <p:cNvPr id="365" name="Google Shape;365;p37"/>
          <p:cNvPicPr preferRelativeResize="0"/>
          <p:nvPr/>
        </p:nvPicPr>
        <p:blipFill>
          <a:blip r:embed="rId3">
            <a:alphaModFix/>
          </a:blip>
          <a:stretch>
            <a:fillRect/>
          </a:stretch>
        </p:blipFill>
        <p:spPr>
          <a:xfrm>
            <a:off x="6699020" y="2307025"/>
            <a:ext cx="1930750" cy="864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8"/>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OPENCV</a:t>
            </a:r>
            <a:endParaRPr b="1" sz="1800">
              <a:solidFill>
                <a:schemeClr val="lt1"/>
              </a:solidFill>
              <a:latin typeface="Lato"/>
              <a:ea typeface="Lato"/>
              <a:cs typeface="Lato"/>
              <a:sym typeface="Lato"/>
            </a:endParaRPr>
          </a:p>
        </p:txBody>
      </p:sp>
      <p:sp>
        <p:nvSpPr>
          <p:cNvPr id="371" name="Google Shape;371;p38"/>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372" name="Google Shape;372;p38"/>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sp>
        <p:nvSpPr>
          <p:cNvPr id="373" name="Google Shape;373;p38"/>
          <p:cNvSpPr txBox="1"/>
          <p:nvPr/>
        </p:nvSpPr>
        <p:spPr>
          <a:xfrm>
            <a:off x="313075" y="1013775"/>
            <a:ext cx="6738900" cy="2678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solidFill>
                  <a:srgbClr val="FFFFFF"/>
                </a:solidFill>
                <a:latin typeface="Times New Roman"/>
                <a:ea typeface="Times New Roman"/>
                <a:cs typeface="Times New Roman"/>
                <a:sym typeface="Times New Roman"/>
              </a:rPr>
              <a:t>OpenCV is the huge open-source library for the computer vision, machine learning, and image processing and now it plays a major role in real-time operation which is very important in today’s systems. By using it, one can process images and videos to identify objects, faces, or even handwriting of a human. When it integrated with various libraries, such as NumPy, python is capable of processing the OpenCV array structure for analysis. To Identify image pattern and its various features we use vector space and perform mathematical operations on these features.</a:t>
            </a:r>
            <a:endParaRPr sz="1800">
              <a:solidFill>
                <a:srgbClr val="FFFFFF"/>
              </a:solidFill>
              <a:latin typeface="Times New Roman"/>
              <a:ea typeface="Times New Roman"/>
              <a:cs typeface="Times New Roman"/>
              <a:sym typeface="Times New Roman"/>
            </a:endParaRPr>
          </a:p>
        </p:txBody>
      </p:sp>
      <p:pic>
        <p:nvPicPr>
          <p:cNvPr id="374" name="Google Shape;374;p38"/>
          <p:cNvPicPr preferRelativeResize="0"/>
          <p:nvPr/>
        </p:nvPicPr>
        <p:blipFill>
          <a:blip r:embed="rId3">
            <a:alphaModFix/>
          </a:blip>
          <a:stretch>
            <a:fillRect/>
          </a:stretch>
        </p:blipFill>
        <p:spPr>
          <a:xfrm>
            <a:off x="7119975" y="1352883"/>
            <a:ext cx="1672950" cy="206051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9"/>
          <p:cNvSpPr txBox="1"/>
          <p:nvPr>
            <p:ph idx="4294967295" type="body"/>
          </p:nvPr>
        </p:nvSpPr>
        <p:spPr>
          <a:xfrm>
            <a:off x="367050" y="552625"/>
            <a:ext cx="8378100" cy="19206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900"/>
              <a:t>We will be using MRI scans dataset </a:t>
            </a:r>
            <a:r>
              <a:rPr lang="en" sz="1900"/>
              <a:t>front</a:t>
            </a:r>
            <a:r>
              <a:rPr lang="en" sz="1900"/>
              <a:t> the following website for extracting images for our model.</a:t>
            </a:r>
            <a:endParaRPr sz="1900"/>
          </a:p>
          <a:p>
            <a:pPr indent="0" lvl="0" marL="0" rtl="0" algn="l">
              <a:lnSpc>
                <a:spcPct val="150000"/>
              </a:lnSpc>
              <a:spcBef>
                <a:spcPts val="1200"/>
              </a:spcBef>
              <a:spcAft>
                <a:spcPts val="1200"/>
              </a:spcAft>
              <a:buNone/>
            </a:pPr>
            <a:r>
              <a:rPr lang="en" sz="1800" u="sng">
                <a:solidFill>
                  <a:schemeClr val="dk1"/>
                </a:solidFill>
                <a:highlight>
                  <a:schemeClr val="lt1"/>
                </a:highlight>
                <a:latin typeface="Arial"/>
                <a:ea typeface="Arial"/>
                <a:cs typeface="Arial"/>
                <a:sym typeface="Arial"/>
                <a:hlinkClick r:id="rId3">
                  <a:extLst>
                    <a:ext uri="{A12FA001-AC4F-418D-AE19-62706E023703}">
                      <ahyp:hlinkClr val="tx"/>
                    </a:ext>
                  </a:extLst>
                </a:hlinkClick>
              </a:rPr>
              <a:t>https://www.kaggle.com/datasets/navoneel/brain-mri-images-for-brain-tumor-detection</a:t>
            </a:r>
            <a:endParaRPr sz="1800">
              <a:solidFill>
                <a:schemeClr val="dk1"/>
              </a:solidFill>
              <a:highlight>
                <a:schemeClr val="lt1"/>
              </a:highlight>
            </a:endParaRPr>
          </a:p>
        </p:txBody>
      </p:sp>
      <p:sp>
        <p:nvSpPr>
          <p:cNvPr id="380" name="Google Shape;380;p39"/>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sp>
        <p:nvSpPr>
          <p:cNvPr id="381" name="Google Shape;381;p39"/>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382" name="Google Shape;382;p39"/>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DATASETS</a:t>
            </a:r>
            <a:endParaRPr b="1" sz="1800">
              <a:solidFill>
                <a:schemeClr val="lt1"/>
              </a:solidFill>
              <a:latin typeface="Lato"/>
              <a:ea typeface="Lato"/>
              <a:cs typeface="Lato"/>
              <a:sym typeface="Lato"/>
            </a:endParaRPr>
          </a:p>
        </p:txBody>
      </p:sp>
      <p:pic>
        <p:nvPicPr>
          <p:cNvPr id="383" name="Google Shape;383;p39"/>
          <p:cNvPicPr preferRelativeResize="0"/>
          <p:nvPr/>
        </p:nvPicPr>
        <p:blipFill rotWithShape="1">
          <a:blip r:embed="rId4">
            <a:alphaModFix/>
          </a:blip>
          <a:srcRect b="0" l="0" r="31763" t="0"/>
          <a:stretch/>
        </p:blipFill>
        <p:spPr>
          <a:xfrm>
            <a:off x="0" y="2617225"/>
            <a:ext cx="2210426" cy="1920575"/>
          </a:xfrm>
          <a:prstGeom prst="rect">
            <a:avLst/>
          </a:prstGeom>
          <a:noFill/>
          <a:ln>
            <a:noFill/>
          </a:ln>
        </p:spPr>
      </p:pic>
      <p:pic>
        <p:nvPicPr>
          <p:cNvPr id="384" name="Google Shape;384;p39"/>
          <p:cNvPicPr preferRelativeResize="0"/>
          <p:nvPr/>
        </p:nvPicPr>
        <p:blipFill>
          <a:blip r:embed="rId5">
            <a:alphaModFix/>
          </a:blip>
          <a:stretch>
            <a:fillRect/>
          </a:stretch>
        </p:blipFill>
        <p:spPr>
          <a:xfrm>
            <a:off x="2580425" y="2669825"/>
            <a:ext cx="2438250" cy="1538500"/>
          </a:xfrm>
          <a:prstGeom prst="rect">
            <a:avLst/>
          </a:prstGeom>
          <a:noFill/>
          <a:ln>
            <a:noFill/>
          </a:ln>
        </p:spPr>
      </p:pic>
      <p:pic>
        <p:nvPicPr>
          <p:cNvPr id="385" name="Google Shape;385;p39"/>
          <p:cNvPicPr preferRelativeResize="0"/>
          <p:nvPr/>
        </p:nvPicPr>
        <p:blipFill rotWithShape="1">
          <a:blip r:embed="rId6">
            <a:alphaModFix/>
          </a:blip>
          <a:srcRect b="0" l="0" r="0" t="5338"/>
          <a:stretch/>
        </p:blipFill>
        <p:spPr>
          <a:xfrm>
            <a:off x="5388675" y="2794925"/>
            <a:ext cx="3531176" cy="13652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0"/>
          <p:cNvSpPr txBox="1"/>
          <p:nvPr>
            <p:ph idx="4294967295" type="title"/>
          </p:nvPr>
        </p:nvSpPr>
        <p:spPr>
          <a:xfrm>
            <a:off x="944775" y="696300"/>
            <a:ext cx="7038900" cy="37509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800">
                <a:latin typeface="Lato"/>
                <a:ea typeface="Lato"/>
                <a:cs typeface="Lato"/>
                <a:sym typeface="Lato"/>
              </a:rPr>
              <a:t>The predictions made by the model will be an array with each value being the probability that it predicts the image belongs to that category. So, we take the maximum of all such probabilities and assign the predicted label to that image input.</a:t>
            </a:r>
            <a:endParaRPr sz="1800">
              <a:latin typeface="Lato"/>
              <a:ea typeface="Lato"/>
              <a:cs typeface="Lato"/>
              <a:sym typeface="Lato"/>
            </a:endParaRPr>
          </a:p>
          <a:p>
            <a:pPr indent="0" lvl="0" marL="0" rtl="0" algn="l">
              <a:lnSpc>
                <a:spcPct val="115000"/>
              </a:lnSpc>
              <a:spcBef>
                <a:spcPts val="1200"/>
              </a:spcBef>
              <a:spcAft>
                <a:spcPts val="0"/>
              </a:spcAft>
              <a:buNone/>
            </a:pPr>
            <a:r>
              <a:rPr lang="en" sz="1800">
                <a:latin typeface="Lato"/>
                <a:ea typeface="Lato"/>
                <a:cs typeface="Lato"/>
                <a:sym typeface="Lato"/>
              </a:rPr>
              <a:t>A confusion matrix is a matrix representation showing how well the trained model predicts each target class with respect to the counts. It contains 4 values in the following format:</a:t>
            </a:r>
            <a:endParaRPr sz="1800">
              <a:latin typeface="Lato"/>
              <a:ea typeface="Lato"/>
              <a:cs typeface="Lato"/>
              <a:sym typeface="Lato"/>
            </a:endParaRPr>
          </a:p>
          <a:p>
            <a:pPr indent="0" lvl="0" marL="0" rtl="0" algn="ctr">
              <a:spcBef>
                <a:spcPts val="1200"/>
              </a:spcBef>
              <a:spcAft>
                <a:spcPts val="0"/>
              </a:spcAft>
              <a:buNone/>
            </a:pPr>
            <a:r>
              <a:t/>
            </a:r>
            <a:endParaRPr sz="1800">
              <a:latin typeface="Lato"/>
              <a:ea typeface="Lato"/>
              <a:cs typeface="Lato"/>
              <a:sym typeface="Lato"/>
            </a:endParaRPr>
          </a:p>
        </p:txBody>
      </p:sp>
      <p:sp>
        <p:nvSpPr>
          <p:cNvPr id="391" name="Google Shape;391;p40"/>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sp>
        <p:nvSpPr>
          <p:cNvPr id="392" name="Google Shape;392;p40"/>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393" name="Google Shape;393;p40"/>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EXPECTED OUTCOME</a:t>
            </a:r>
            <a:endParaRPr b="1" sz="1800">
              <a:solidFill>
                <a:schemeClr val="lt1"/>
              </a:solidFill>
              <a:latin typeface="Lato"/>
              <a:ea typeface="Lato"/>
              <a:cs typeface="Lato"/>
              <a:sym typeface="Lato"/>
            </a:endParaRPr>
          </a:p>
        </p:txBody>
      </p:sp>
      <p:graphicFrame>
        <p:nvGraphicFramePr>
          <p:cNvPr id="394" name="Google Shape;394;p40"/>
          <p:cNvGraphicFramePr/>
          <p:nvPr/>
        </p:nvGraphicFramePr>
        <p:xfrm>
          <a:off x="3213425" y="3317250"/>
          <a:ext cx="3000000" cy="3000000"/>
        </p:xfrm>
        <a:graphic>
          <a:graphicData uri="http://schemas.openxmlformats.org/drawingml/2006/table">
            <a:tbl>
              <a:tblPr>
                <a:noFill/>
                <a:tableStyleId>{F6647B6E-1D1A-4662-AD2C-C96C2BF1FAC7}</a:tableStyleId>
              </a:tblPr>
              <a:tblGrid>
                <a:gridCol w="1180600"/>
                <a:gridCol w="1180600"/>
              </a:tblGrid>
              <a:tr h="526400">
                <a:tc>
                  <a:txBody>
                    <a:bodyPr/>
                    <a:lstStyle/>
                    <a:p>
                      <a:pPr indent="0" lvl="0" marL="0" rtl="0" algn="l">
                        <a:spcBef>
                          <a:spcPts val="0"/>
                        </a:spcBef>
                        <a:spcAft>
                          <a:spcPts val="0"/>
                        </a:spcAft>
                        <a:buNone/>
                      </a:pPr>
                      <a:r>
                        <a:rPr b="1" lang="en">
                          <a:solidFill>
                            <a:schemeClr val="dk1"/>
                          </a:solidFill>
                        </a:rPr>
                        <a:t>TP</a:t>
                      </a:r>
                      <a:endParaRPr b="1">
                        <a:solidFill>
                          <a:schemeClr val="dk1"/>
                        </a:solidFill>
                      </a:endParaRPr>
                    </a:p>
                  </a:txBody>
                  <a:tcPr marT="91425" marB="91425" marR="91425" marL="91425">
                    <a:solidFill>
                      <a:srgbClr val="93C47D"/>
                    </a:solidFill>
                  </a:tcPr>
                </a:tc>
                <a:tc>
                  <a:txBody>
                    <a:bodyPr/>
                    <a:lstStyle/>
                    <a:p>
                      <a:pPr indent="0" lvl="0" marL="0" rtl="0" algn="l">
                        <a:spcBef>
                          <a:spcPts val="0"/>
                        </a:spcBef>
                        <a:spcAft>
                          <a:spcPts val="0"/>
                        </a:spcAft>
                        <a:buNone/>
                      </a:pPr>
                      <a:r>
                        <a:rPr b="1" lang="en">
                          <a:solidFill>
                            <a:schemeClr val="dk1"/>
                          </a:solidFill>
                        </a:rPr>
                        <a:t>FN</a:t>
                      </a:r>
                      <a:endParaRPr b="1">
                        <a:solidFill>
                          <a:schemeClr val="dk1"/>
                        </a:solidFill>
                      </a:endParaRPr>
                    </a:p>
                  </a:txBody>
                  <a:tcPr marT="91425" marB="91425" marR="91425" marL="91425">
                    <a:solidFill>
                      <a:srgbClr val="FFF2CC"/>
                    </a:solidFill>
                  </a:tcPr>
                </a:tc>
              </a:tr>
              <a:tr h="526400">
                <a:tc>
                  <a:txBody>
                    <a:bodyPr/>
                    <a:lstStyle/>
                    <a:p>
                      <a:pPr indent="0" lvl="0" marL="0" rtl="0" algn="l">
                        <a:spcBef>
                          <a:spcPts val="0"/>
                        </a:spcBef>
                        <a:spcAft>
                          <a:spcPts val="0"/>
                        </a:spcAft>
                        <a:buNone/>
                      </a:pPr>
                      <a:r>
                        <a:rPr b="1" lang="en">
                          <a:solidFill>
                            <a:schemeClr val="dk1"/>
                          </a:solidFill>
                        </a:rPr>
                        <a:t>FP</a:t>
                      </a:r>
                      <a:endParaRPr b="1">
                        <a:solidFill>
                          <a:schemeClr val="dk1"/>
                        </a:solidFill>
                      </a:endParaRPr>
                    </a:p>
                  </a:txBody>
                  <a:tcPr marT="91425" marB="91425" marR="91425" marL="91425">
                    <a:solidFill>
                      <a:srgbClr val="FFF2CC"/>
                    </a:solidFill>
                  </a:tcPr>
                </a:tc>
                <a:tc>
                  <a:txBody>
                    <a:bodyPr/>
                    <a:lstStyle/>
                    <a:p>
                      <a:pPr indent="0" lvl="0" marL="0" rtl="0" algn="l">
                        <a:spcBef>
                          <a:spcPts val="0"/>
                        </a:spcBef>
                        <a:spcAft>
                          <a:spcPts val="0"/>
                        </a:spcAft>
                        <a:buNone/>
                      </a:pPr>
                      <a:r>
                        <a:rPr b="1" lang="en">
                          <a:solidFill>
                            <a:schemeClr val="dk1"/>
                          </a:solidFill>
                        </a:rPr>
                        <a:t>TN</a:t>
                      </a:r>
                      <a:endParaRPr b="1">
                        <a:solidFill>
                          <a:schemeClr val="dk1"/>
                        </a:solidFill>
                      </a:endParaRPr>
                    </a:p>
                  </a:txBody>
                  <a:tcPr marT="91425" marB="91425" marR="91425" marL="91425">
                    <a:solidFill>
                      <a:srgbClr val="93C47D"/>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1"/>
          <p:cNvSpPr txBox="1"/>
          <p:nvPr>
            <p:ph idx="4294967295" type="body"/>
          </p:nvPr>
        </p:nvSpPr>
        <p:spPr>
          <a:xfrm>
            <a:off x="529825" y="655750"/>
            <a:ext cx="6728400" cy="3510000"/>
          </a:xfrm>
          <a:prstGeom prst="rect">
            <a:avLst/>
          </a:prstGeom>
        </p:spPr>
        <p:txBody>
          <a:bodyPr anchorCtr="0" anchor="t" bIns="91425" lIns="91425" spcFirstLastPara="1" rIns="91425" wrap="square" tIns="91425">
            <a:normAutofit fontScale="25000" lnSpcReduction="20000"/>
          </a:bodyPr>
          <a:lstStyle/>
          <a:p>
            <a:pPr indent="0" lvl="0" marL="457200" rtl="0" algn="l">
              <a:spcBef>
                <a:spcPts val="0"/>
              </a:spcBef>
              <a:spcAft>
                <a:spcPts val="0"/>
              </a:spcAft>
              <a:buNone/>
            </a:pPr>
            <a:r>
              <a:rPr b="1" lang="en" sz="5175">
                <a:solidFill>
                  <a:schemeClr val="dk1"/>
                </a:solidFill>
                <a:highlight>
                  <a:schemeClr val="lt2"/>
                </a:highlight>
                <a:latin typeface="Times New Roman"/>
                <a:ea typeface="Times New Roman"/>
                <a:cs typeface="Times New Roman"/>
                <a:sym typeface="Times New Roman"/>
              </a:rPr>
              <a:t> </a:t>
            </a:r>
            <a:r>
              <a:rPr b="1" lang="en" sz="7200">
                <a:solidFill>
                  <a:schemeClr val="dk1"/>
                </a:solidFill>
                <a:highlight>
                  <a:schemeClr val="lt2"/>
                </a:highlight>
                <a:latin typeface="Times New Roman"/>
                <a:ea typeface="Times New Roman"/>
                <a:cs typeface="Times New Roman"/>
                <a:sym typeface="Times New Roman"/>
              </a:rPr>
              <a:t>True positive (TP)</a:t>
            </a:r>
            <a:r>
              <a:rPr lang="en" sz="7200">
                <a:latin typeface="Times New Roman"/>
                <a:ea typeface="Times New Roman"/>
                <a:cs typeface="Times New Roman"/>
                <a:sym typeface="Times New Roman"/>
              </a:rPr>
              <a:t>: Target is positive and the model predicted it as positive</a:t>
            </a:r>
            <a:endParaRPr sz="7200">
              <a:latin typeface="Times New Roman"/>
              <a:ea typeface="Times New Roman"/>
              <a:cs typeface="Times New Roman"/>
              <a:sym typeface="Times New Roman"/>
            </a:endParaRPr>
          </a:p>
          <a:p>
            <a:pPr indent="-342900" lvl="0" marL="457200" rtl="0" algn="l">
              <a:spcBef>
                <a:spcPts val="1200"/>
              </a:spcBef>
              <a:spcAft>
                <a:spcPts val="0"/>
              </a:spcAft>
              <a:buSzPct val="100000"/>
              <a:buFont typeface="Times New Roman"/>
              <a:buChar char="●"/>
            </a:pPr>
            <a:r>
              <a:rPr b="1" lang="en" sz="7200">
                <a:solidFill>
                  <a:schemeClr val="dk1"/>
                </a:solidFill>
                <a:highlight>
                  <a:schemeClr val="accent4"/>
                </a:highlight>
                <a:latin typeface="Times New Roman"/>
                <a:ea typeface="Times New Roman"/>
                <a:cs typeface="Times New Roman"/>
                <a:sym typeface="Times New Roman"/>
              </a:rPr>
              <a:t>False negative (FN):</a:t>
            </a:r>
            <a:r>
              <a:rPr b="1" lang="en" sz="7200">
                <a:solidFill>
                  <a:schemeClr val="dk1"/>
                </a:solidFill>
                <a:latin typeface="Times New Roman"/>
                <a:ea typeface="Times New Roman"/>
                <a:cs typeface="Times New Roman"/>
                <a:sym typeface="Times New Roman"/>
              </a:rPr>
              <a:t> </a:t>
            </a:r>
            <a:r>
              <a:rPr lang="en" sz="7200">
                <a:latin typeface="Times New Roman"/>
                <a:ea typeface="Times New Roman"/>
                <a:cs typeface="Times New Roman"/>
                <a:sym typeface="Times New Roman"/>
              </a:rPr>
              <a:t>Target is positive and the model predicted it as negative</a:t>
            </a:r>
            <a:endParaRPr sz="7200">
              <a:latin typeface="Times New Roman"/>
              <a:ea typeface="Times New Roman"/>
              <a:cs typeface="Times New Roman"/>
              <a:sym typeface="Times New Roman"/>
            </a:endParaRPr>
          </a:p>
          <a:p>
            <a:pPr indent="-342900" lvl="0" marL="457200" rtl="0" algn="l">
              <a:spcBef>
                <a:spcPts val="0"/>
              </a:spcBef>
              <a:spcAft>
                <a:spcPts val="0"/>
              </a:spcAft>
              <a:buSzPct val="100000"/>
              <a:buFont typeface="Times New Roman"/>
              <a:buChar char="●"/>
            </a:pPr>
            <a:r>
              <a:rPr b="1" lang="en" sz="7200">
                <a:solidFill>
                  <a:schemeClr val="dk1"/>
                </a:solidFill>
                <a:highlight>
                  <a:schemeClr val="accent4"/>
                </a:highlight>
                <a:latin typeface="Times New Roman"/>
                <a:ea typeface="Times New Roman"/>
                <a:cs typeface="Times New Roman"/>
                <a:sym typeface="Times New Roman"/>
              </a:rPr>
              <a:t>False positive (FP)</a:t>
            </a:r>
            <a:r>
              <a:rPr lang="en" sz="7200">
                <a:latin typeface="Times New Roman"/>
                <a:ea typeface="Times New Roman"/>
                <a:cs typeface="Times New Roman"/>
                <a:sym typeface="Times New Roman"/>
              </a:rPr>
              <a:t>: Target is negative and the model predicted it as positive</a:t>
            </a:r>
            <a:endParaRPr sz="7200">
              <a:latin typeface="Times New Roman"/>
              <a:ea typeface="Times New Roman"/>
              <a:cs typeface="Times New Roman"/>
              <a:sym typeface="Times New Roman"/>
            </a:endParaRPr>
          </a:p>
          <a:p>
            <a:pPr indent="-342900" lvl="0" marL="457200" rtl="0" algn="l">
              <a:spcBef>
                <a:spcPts val="0"/>
              </a:spcBef>
              <a:spcAft>
                <a:spcPts val="0"/>
              </a:spcAft>
              <a:buSzPct val="100000"/>
              <a:buFont typeface="Times New Roman"/>
              <a:buChar char="●"/>
            </a:pPr>
            <a:r>
              <a:rPr b="1" lang="en" sz="7200">
                <a:solidFill>
                  <a:schemeClr val="dk1"/>
                </a:solidFill>
                <a:highlight>
                  <a:schemeClr val="lt2"/>
                </a:highlight>
                <a:latin typeface="Times New Roman"/>
                <a:ea typeface="Times New Roman"/>
                <a:cs typeface="Times New Roman"/>
                <a:sym typeface="Times New Roman"/>
              </a:rPr>
              <a:t>True negative (TN):</a:t>
            </a:r>
            <a:r>
              <a:rPr lang="en" sz="7200">
                <a:latin typeface="Times New Roman"/>
                <a:ea typeface="Times New Roman"/>
                <a:cs typeface="Times New Roman"/>
                <a:sym typeface="Times New Roman"/>
              </a:rPr>
              <a:t> Target is negative and the model predicted it as negative</a:t>
            </a:r>
            <a:endParaRPr sz="7200">
              <a:latin typeface="Times New Roman"/>
              <a:ea typeface="Times New Roman"/>
              <a:cs typeface="Times New Roman"/>
              <a:sym typeface="Times New Roman"/>
            </a:endParaRPr>
          </a:p>
          <a:p>
            <a:pPr indent="0" lvl="0" marL="0" rtl="0" algn="l">
              <a:spcBef>
                <a:spcPts val="1200"/>
              </a:spcBef>
              <a:spcAft>
                <a:spcPts val="0"/>
              </a:spcAft>
              <a:buNone/>
            </a:pPr>
            <a:r>
              <a:t/>
            </a:r>
            <a:endParaRPr sz="7200">
              <a:latin typeface="Times New Roman"/>
              <a:ea typeface="Times New Roman"/>
              <a:cs typeface="Times New Roman"/>
              <a:sym typeface="Times New Roman"/>
            </a:endParaRPr>
          </a:p>
          <a:p>
            <a:pPr indent="0" lvl="0" marL="0" rtl="0" algn="l">
              <a:spcBef>
                <a:spcPts val="1200"/>
              </a:spcBef>
              <a:spcAft>
                <a:spcPts val="0"/>
              </a:spcAft>
              <a:buNone/>
            </a:pPr>
            <a:r>
              <a:rPr lang="en" sz="7200">
                <a:latin typeface="Times New Roman"/>
                <a:ea typeface="Times New Roman"/>
                <a:cs typeface="Times New Roman"/>
                <a:sym typeface="Times New Roman"/>
              </a:rPr>
              <a:t> Accuracy of the model  =  (TP + TN) / (TP + FN + FN + TN)</a:t>
            </a:r>
            <a:endParaRPr sz="7200">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a:p>
            <a:pPr indent="0" lvl="0" marL="0" rtl="0" algn="l">
              <a:spcBef>
                <a:spcPts val="1200"/>
              </a:spcBef>
              <a:spcAft>
                <a:spcPts val="1200"/>
              </a:spcAft>
              <a:buNone/>
            </a:pPr>
            <a:r>
              <a:t/>
            </a:r>
            <a:endParaRPr>
              <a:latin typeface="Times New Roman"/>
              <a:ea typeface="Times New Roman"/>
              <a:cs typeface="Times New Roman"/>
              <a:sym typeface="Times New Roman"/>
            </a:endParaRPr>
          </a:p>
        </p:txBody>
      </p:sp>
      <p:sp>
        <p:nvSpPr>
          <p:cNvPr id="400" name="Google Shape;400;p41"/>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sp>
        <p:nvSpPr>
          <p:cNvPr id="401" name="Google Shape;401;p41"/>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402" name="Google Shape;402;p41"/>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EXPECTED OUTCOME</a:t>
            </a:r>
            <a:endParaRPr b="1" sz="1800">
              <a:solidFill>
                <a:schemeClr val="lt1"/>
              </a:solidFill>
              <a:latin typeface="Lato"/>
              <a:ea typeface="Lato"/>
              <a:cs typeface="Lato"/>
              <a:sym typeface="Lato"/>
            </a:endParaRPr>
          </a:p>
        </p:txBody>
      </p:sp>
      <p:graphicFrame>
        <p:nvGraphicFramePr>
          <p:cNvPr id="403" name="Google Shape;403;p41"/>
          <p:cNvGraphicFramePr/>
          <p:nvPr/>
        </p:nvGraphicFramePr>
        <p:xfrm>
          <a:off x="6855825" y="3367685"/>
          <a:ext cx="3000000" cy="3000000"/>
        </p:xfrm>
        <a:graphic>
          <a:graphicData uri="http://schemas.openxmlformats.org/drawingml/2006/table">
            <a:tbl>
              <a:tblPr>
                <a:noFill/>
                <a:tableStyleId>{F6647B6E-1D1A-4662-AD2C-C96C2BF1FAC7}</a:tableStyleId>
              </a:tblPr>
              <a:tblGrid>
                <a:gridCol w="1082300"/>
                <a:gridCol w="1082300"/>
              </a:tblGrid>
              <a:tr h="406850">
                <a:tc>
                  <a:txBody>
                    <a:bodyPr/>
                    <a:lstStyle/>
                    <a:p>
                      <a:pPr indent="0" lvl="0" marL="0" rtl="0" algn="l">
                        <a:spcBef>
                          <a:spcPts val="0"/>
                        </a:spcBef>
                        <a:spcAft>
                          <a:spcPts val="0"/>
                        </a:spcAft>
                        <a:buNone/>
                      </a:pPr>
                      <a:r>
                        <a:rPr b="1" lang="en">
                          <a:solidFill>
                            <a:schemeClr val="dk1"/>
                          </a:solidFill>
                        </a:rPr>
                        <a:t>TP</a:t>
                      </a:r>
                      <a:endParaRPr b="1">
                        <a:solidFill>
                          <a:schemeClr val="dk1"/>
                        </a:solidFill>
                      </a:endParaRPr>
                    </a:p>
                  </a:txBody>
                  <a:tcPr marT="91425" marB="91425" marR="91425" marL="91425">
                    <a:solidFill>
                      <a:schemeClr val="lt2"/>
                    </a:solidFill>
                  </a:tcPr>
                </a:tc>
                <a:tc>
                  <a:txBody>
                    <a:bodyPr/>
                    <a:lstStyle/>
                    <a:p>
                      <a:pPr indent="0" lvl="0" marL="0" rtl="0" algn="l">
                        <a:spcBef>
                          <a:spcPts val="0"/>
                        </a:spcBef>
                        <a:spcAft>
                          <a:spcPts val="0"/>
                        </a:spcAft>
                        <a:buNone/>
                      </a:pPr>
                      <a:r>
                        <a:rPr b="1" lang="en">
                          <a:solidFill>
                            <a:schemeClr val="dk1"/>
                          </a:solidFill>
                        </a:rPr>
                        <a:t>FN</a:t>
                      </a:r>
                      <a:endParaRPr b="1">
                        <a:solidFill>
                          <a:schemeClr val="dk1"/>
                        </a:solidFill>
                      </a:endParaRPr>
                    </a:p>
                  </a:txBody>
                  <a:tcPr marT="91425" marB="91425" marR="91425" marL="91425">
                    <a:solidFill>
                      <a:srgbClr val="FFF2CC"/>
                    </a:solidFill>
                  </a:tcPr>
                </a:tc>
              </a:tr>
              <a:tr h="391225">
                <a:tc>
                  <a:txBody>
                    <a:bodyPr/>
                    <a:lstStyle/>
                    <a:p>
                      <a:pPr indent="0" lvl="0" marL="0" rtl="0" algn="l">
                        <a:spcBef>
                          <a:spcPts val="0"/>
                        </a:spcBef>
                        <a:spcAft>
                          <a:spcPts val="0"/>
                        </a:spcAft>
                        <a:buNone/>
                      </a:pPr>
                      <a:r>
                        <a:rPr b="1" lang="en">
                          <a:solidFill>
                            <a:schemeClr val="dk1"/>
                          </a:solidFill>
                        </a:rPr>
                        <a:t>FP</a:t>
                      </a:r>
                      <a:endParaRPr b="1">
                        <a:solidFill>
                          <a:schemeClr val="dk1"/>
                        </a:solidFill>
                      </a:endParaRPr>
                    </a:p>
                  </a:txBody>
                  <a:tcPr marT="91425" marB="91425" marR="91425" marL="91425">
                    <a:solidFill>
                      <a:srgbClr val="FFF2CC"/>
                    </a:solidFill>
                  </a:tcPr>
                </a:tc>
                <a:tc>
                  <a:txBody>
                    <a:bodyPr/>
                    <a:lstStyle/>
                    <a:p>
                      <a:pPr indent="0" lvl="0" marL="0" rtl="0" algn="l">
                        <a:spcBef>
                          <a:spcPts val="0"/>
                        </a:spcBef>
                        <a:spcAft>
                          <a:spcPts val="0"/>
                        </a:spcAft>
                        <a:buNone/>
                      </a:pPr>
                      <a:r>
                        <a:rPr b="1" lang="en">
                          <a:solidFill>
                            <a:schemeClr val="dk1"/>
                          </a:solidFill>
                        </a:rPr>
                        <a:t>TN</a:t>
                      </a:r>
                      <a:endParaRPr b="1">
                        <a:solidFill>
                          <a:schemeClr val="dk1"/>
                        </a:solidFill>
                      </a:endParaRPr>
                    </a:p>
                  </a:txBody>
                  <a:tcPr marT="91425" marB="91425" marR="91425" marL="91425">
                    <a:solidFill>
                      <a:schemeClr val="lt2"/>
                    </a:solidFill>
                  </a:tcPr>
                </a:tc>
              </a:tr>
            </a:tbl>
          </a:graphicData>
        </a:graphic>
      </p:graphicFrame>
      <p:sp>
        <p:nvSpPr>
          <p:cNvPr id="404" name="Google Shape;404;p41"/>
          <p:cNvSpPr/>
          <p:nvPr/>
        </p:nvSpPr>
        <p:spPr>
          <a:xfrm>
            <a:off x="776900" y="894550"/>
            <a:ext cx="89400" cy="1044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2"/>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sp>
        <p:nvSpPr>
          <p:cNvPr id="410" name="Google Shape;410;p42"/>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411" name="Google Shape;411;p42"/>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EXPECTED OUTCOME</a:t>
            </a:r>
            <a:endParaRPr b="1" sz="1800">
              <a:solidFill>
                <a:schemeClr val="lt1"/>
              </a:solidFill>
              <a:latin typeface="Lato"/>
              <a:ea typeface="Lato"/>
              <a:cs typeface="Lato"/>
              <a:sym typeface="Lato"/>
            </a:endParaRPr>
          </a:p>
        </p:txBody>
      </p:sp>
      <p:pic>
        <p:nvPicPr>
          <p:cNvPr id="412" name="Google Shape;412;p42"/>
          <p:cNvPicPr preferRelativeResize="0"/>
          <p:nvPr/>
        </p:nvPicPr>
        <p:blipFill>
          <a:blip r:embed="rId3">
            <a:alphaModFix/>
          </a:blip>
          <a:stretch>
            <a:fillRect/>
          </a:stretch>
        </p:blipFill>
        <p:spPr>
          <a:xfrm>
            <a:off x="870775" y="1030100"/>
            <a:ext cx="5759852" cy="947300"/>
          </a:xfrm>
          <a:prstGeom prst="rect">
            <a:avLst/>
          </a:prstGeom>
          <a:noFill/>
          <a:ln>
            <a:noFill/>
          </a:ln>
        </p:spPr>
      </p:pic>
      <p:pic>
        <p:nvPicPr>
          <p:cNvPr id="413" name="Google Shape;413;p42"/>
          <p:cNvPicPr preferRelativeResize="0"/>
          <p:nvPr/>
        </p:nvPicPr>
        <p:blipFill>
          <a:blip r:embed="rId4">
            <a:alphaModFix/>
          </a:blip>
          <a:stretch>
            <a:fillRect/>
          </a:stretch>
        </p:blipFill>
        <p:spPr>
          <a:xfrm>
            <a:off x="977700" y="2901700"/>
            <a:ext cx="5826002" cy="1384100"/>
          </a:xfrm>
          <a:prstGeom prst="rect">
            <a:avLst/>
          </a:prstGeom>
          <a:noFill/>
          <a:ln>
            <a:noFill/>
          </a:ln>
        </p:spPr>
      </p:pic>
      <p:sp>
        <p:nvSpPr>
          <p:cNvPr id="414" name="Google Shape;414;p42"/>
          <p:cNvSpPr txBox="1"/>
          <p:nvPr/>
        </p:nvSpPr>
        <p:spPr>
          <a:xfrm>
            <a:off x="870775" y="629900"/>
            <a:ext cx="5781900" cy="4002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Lato"/>
                <a:ea typeface="Lato"/>
                <a:cs typeface="Lato"/>
                <a:sym typeface="Lato"/>
              </a:rPr>
              <a:t>ACCURACY AND LOSS DURING TRAINING OF MODEL</a:t>
            </a:r>
            <a:endParaRPr b="1">
              <a:solidFill>
                <a:schemeClr val="dk1"/>
              </a:solidFill>
              <a:latin typeface="Lato"/>
              <a:ea typeface="Lato"/>
              <a:cs typeface="Lato"/>
              <a:sym typeface="Lato"/>
            </a:endParaRPr>
          </a:p>
        </p:txBody>
      </p:sp>
      <p:sp>
        <p:nvSpPr>
          <p:cNvPr id="415" name="Google Shape;415;p42"/>
          <p:cNvSpPr txBox="1"/>
          <p:nvPr/>
        </p:nvSpPr>
        <p:spPr>
          <a:xfrm>
            <a:off x="977700" y="2501500"/>
            <a:ext cx="5826000" cy="400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C0C0C"/>
                </a:solidFill>
                <a:latin typeface="Lato"/>
                <a:ea typeface="Lato"/>
                <a:cs typeface="Lato"/>
                <a:sym typeface="Lato"/>
              </a:rPr>
              <a:t>MODEL OVERALL ACCURACY</a:t>
            </a:r>
            <a:endParaRPr b="1">
              <a:solidFill>
                <a:srgbClr val="0C0C0C"/>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6"/>
          <p:cNvSpPr txBox="1"/>
          <p:nvPr>
            <p:ph idx="4294967295" type="title"/>
          </p:nvPr>
        </p:nvSpPr>
        <p:spPr>
          <a:xfrm>
            <a:off x="4174400" y="0"/>
            <a:ext cx="4713900" cy="52809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sz="1500">
              <a:latin typeface="Lato"/>
              <a:ea typeface="Lato"/>
              <a:cs typeface="Lato"/>
              <a:sym typeface="Lato"/>
            </a:endParaRPr>
          </a:p>
          <a:p>
            <a:pPr indent="0" lvl="0" marL="0" rtl="0" algn="l">
              <a:lnSpc>
                <a:spcPct val="90000"/>
              </a:lnSpc>
              <a:spcBef>
                <a:spcPts val="1200"/>
              </a:spcBef>
              <a:spcAft>
                <a:spcPts val="0"/>
              </a:spcAft>
              <a:buNone/>
            </a:pPr>
            <a:r>
              <a:t/>
            </a:r>
            <a:endParaRPr sz="1500">
              <a:latin typeface="Lato"/>
              <a:ea typeface="Lato"/>
              <a:cs typeface="Lato"/>
              <a:sym typeface="Lato"/>
            </a:endParaRPr>
          </a:p>
          <a:p>
            <a:pPr indent="0" lvl="0" marL="0" rtl="0" algn="just">
              <a:lnSpc>
                <a:spcPct val="90000"/>
              </a:lnSpc>
              <a:spcBef>
                <a:spcPts val="1200"/>
              </a:spcBef>
              <a:spcAft>
                <a:spcPts val="0"/>
              </a:spcAft>
              <a:buNone/>
            </a:pPr>
            <a:r>
              <a:rPr lang="en" sz="1500">
                <a:latin typeface="Lato"/>
                <a:ea typeface="Lato"/>
                <a:cs typeface="Lato"/>
                <a:sym typeface="Lato"/>
              </a:rPr>
              <a:t> </a:t>
            </a:r>
            <a:r>
              <a:rPr lang="en" sz="1700">
                <a:latin typeface="Times New Roman"/>
                <a:ea typeface="Times New Roman"/>
                <a:cs typeface="Times New Roman"/>
                <a:sym typeface="Times New Roman"/>
              </a:rPr>
              <a:t>In addition to the accuracy criterion, we use the benchmarks of Sensitivity, Specificity and Precision evaluate network performance. According to the results obtained from the categorizers, the Softmax classifier has the best accuracy in the CNN according to the results obtained from network accuracy on the image testing. This is a new method based on the combination of feature extraction techniques with the CNN for tumor detection from brain images. The method proposed accuracy </a:t>
            </a:r>
            <a:r>
              <a:rPr b="1" lang="en" sz="1700" u="sng">
                <a:latin typeface="Times New Roman"/>
                <a:ea typeface="Times New Roman"/>
                <a:cs typeface="Times New Roman"/>
                <a:sym typeface="Times New Roman"/>
              </a:rPr>
              <a:t>99.12%</a:t>
            </a:r>
            <a:r>
              <a:rPr lang="en" sz="1700">
                <a:latin typeface="Times New Roman"/>
                <a:ea typeface="Times New Roman"/>
                <a:cs typeface="Times New Roman"/>
                <a:sym typeface="Times New Roman"/>
              </a:rPr>
              <a:t> on the test data. Due to the importance of the diagnosis given by the physician, the accuracy of the doctors help in diagnosing the tumor and treating the patient increased</a:t>
            </a:r>
            <a:r>
              <a:rPr lang="en" sz="1500">
                <a:latin typeface="Times New Roman"/>
                <a:ea typeface="Times New Roman"/>
                <a:cs typeface="Times New Roman"/>
                <a:sym typeface="Times New Roman"/>
              </a:rPr>
              <a:t>.</a:t>
            </a:r>
            <a:endParaRPr sz="1500">
              <a:latin typeface="Times New Roman"/>
              <a:ea typeface="Times New Roman"/>
              <a:cs typeface="Times New Roman"/>
              <a:sym typeface="Times New Roman"/>
            </a:endParaRPr>
          </a:p>
          <a:p>
            <a:pPr indent="0" lvl="0" marL="0" rtl="0" algn="ctr">
              <a:lnSpc>
                <a:spcPct val="90000"/>
              </a:lnSpc>
              <a:spcBef>
                <a:spcPts val="1200"/>
              </a:spcBef>
              <a:spcAft>
                <a:spcPts val="0"/>
              </a:spcAft>
              <a:buNone/>
            </a:pPr>
            <a:r>
              <a:t/>
            </a:r>
            <a:endParaRPr sz="1500">
              <a:latin typeface="Lato"/>
              <a:ea typeface="Lato"/>
              <a:cs typeface="Lato"/>
              <a:sym typeface="Lato"/>
            </a:endParaRPr>
          </a:p>
          <a:p>
            <a:pPr indent="0" lvl="0" marL="0" rtl="0" algn="ctr">
              <a:spcBef>
                <a:spcPts val="1200"/>
              </a:spcBef>
              <a:spcAft>
                <a:spcPts val="0"/>
              </a:spcAft>
              <a:buNone/>
            </a:pPr>
            <a:r>
              <a:t/>
            </a:r>
            <a:endParaRPr sz="1300">
              <a:latin typeface="Arial"/>
              <a:ea typeface="Arial"/>
              <a:cs typeface="Arial"/>
              <a:sym typeface="Arial"/>
            </a:endParaRPr>
          </a:p>
        </p:txBody>
      </p:sp>
      <p:pic>
        <p:nvPicPr>
          <p:cNvPr id="179" name="Google Shape;179;p16"/>
          <p:cNvPicPr preferRelativeResize="0"/>
          <p:nvPr/>
        </p:nvPicPr>
        <p:blipFill>
          <a:blip r:embed="rId3">
            <a:alphaModFix/>
          </a:blip>
          <a:stretch>
            <a:fillRect/>
          </a:stretch>
        </p:blipFill>
        <p:spPr>
          <a:xfrm>
            <a:off x="625225" y="522500"/>
            <a:ext cx="3413051" cy="3925276"/>
          </a:xfrm>
          <a:prstGeom prst="rect">
            <a:avLst/>
          </a:prstGeom>
          <a:noFill/>
          <a:ln>
            <a:noFill/>
          </a:ln>
        </p:spPr>
      </p:pic>
      <p:sp>
        <p:nvSpPr>
          <p:cNvPr id="180" name="Google Shape;180;p16"/>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ABSTRACT</a:t>
            </a:r>
            <a:endParaRPr b="1" sz="1800">
              <a:solidFill>
                <a:schemeClr val="lt1"/>
              </a:solidFill>
              <a:latin typeface="Lato"/>
              <a:ea typeface="Lato"/>
              <a:cs typeface="Lato"/>
              <a:sym typeface="Lato"/>
            </a:endParaRPr>
          </a:p>
        </p:txBody>
      </p:sp>
      <p:sp>
        <p:nvSpPr>
          <p:cNvPr id="181" name="Google Shape;181;p16"/>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sp>
        <p:nvSpPr>
          <p:cNvPr id="182" name="Google Shape;182;p16"/>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3"/>
          <p:cNvSpPr txBox="1"/>
          <p:nvPr>
            <p:ph idx="4294967295" type="subTitle"/>
          </p:nvPr>
        </p:nvSpPr>
        <p:spPr>
          <a:xfrm>
            <a:off x="0" y="563225"/>
            <a:ext cx="9144000" cy="4549800"/>
          </a:xfrm>
          <a:prstGeom prst="rect">
            <a:avLst/>
          </a:prstGeom>
          <a:effectLst>
            <a:reflection blurRad="0" dir="5400000" dist="38100" endA="0" fadeDir="5400012" kx="0" rotWithShape="0" algn="bl" stPos="0" sy="-100000" ky="0"/>
          </a:effectLst>
        </p:spPr>
        <p:txBody>
          <a:bodyPr anchorCtr="0" anchor="t" bIns="91425" lIns="91425" spcFirstLastPara="1" rIns="91425" wrap="square" tIns="91425">
            <a:noAutofit/>
          </a:bodyPr>
          <a:lstStyle/>
          <a:p>
            <a:pPr indent="-330200" lvl="0" marL="342900" rtl="0" algn="l">
              <a:lnSpc>
                <a:spcPct val="100000"/>
              </a:lnSpc>
              <a:spcBef>
                <a:spcPts val="0"/>
              </a:spcBef>
              <a:spcAft>
                <a:spcPts val="0"/>
              </a:spcAft>
              <a:buClr>
                <a:schemeClr val="lt1"/>
              </a:buClr>
              <a:buSzPts val="1800"/>
              <a:buFont typeface="Times New Roman"/>
              <a:buAutoNum type="arabicPeriod"/>
            </a:pPr>
            <a:r>
              <a:rPr lang="en" sz="1500">
                <a:solidFill>
                  <a:srgbClr val="000000"/>
                </a:solidFill>
                <a:latin typeface="Times New Roman"/>
                <a:ea typeface="Times New Roman"/>
                <a:cs typeface="Times New Roman"/>
                <a:sym typeface="Times New Roman"/>
              </a:rPr>
              <a:t> </a:t>
            </a:r>
            <a:r>
              <a:rPr lang="en" sz="1700">
                <a:latin typeface="Times New Roman"/>
                <a:ea typeface="Times New Roman"/>
                <a:cs typeface="Times New Roman"/>
                <a:sym typeface="Times New Roman"/>
              </a:rPr>
              <a:t>Gurbină, M. Lascu and D. Lascu, “Tumor Detection and Classification of MRI Brain Image using Different Wavelet Transforms and Support Vector Machines”, 42nd International Conference on Telecommunications and Signal Processing (TSP), Budapest, Hungary, 2019</a:t>
            </a: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indent="-330200" lvl="0" marL="342900" rtl="0" algn="l">
              <a:lnSpc>
                <a:spcPct val="100000"/>
              </a:lnSpc>
              <a:spcBef>
                <a:spcPts val="0"/>
              </a:spcBef>
              <a:spcAft>
                <a:spcPts val="0"/>
              </a:spcAft>
              <a:buClr>
                <a:schemeClr val="lt1"/>
              </a:buClr>
              <a:buSzPts val="1800"/>
              <a:buFont typeface="Times New Roman"/>
              <a:buAutoNum type="arabicPeriod"/>
            </a:pPr>
            <a:r>
              <a:rPr lang="en" sz="1700">
                <a:latin typeface="Times New Roman"/>
                <a:ea typeface="Times New Roman"/>
                <a:cs typeface="Times New Roman"/>
                <a:sym typeface="Times New Roman"/>
              </a:rPr>
              <a:t>Somasundaram S and Gobinath R, “Early Brain Tumour Prediction using an Enhancement Feature Extraction Technique and Deep Neural Networks”, International Journal of Innovative Technology and Exploring Engineering (IJITEE), ISSN: 2278- 3075, Volume-8, Issue-10S, August 2019 .                 </a:t>
            </a:r>
            <a:endParaRPr sz="1700">
              <a:latin typeface="Times New Roman"/>
              <a:ea typeface="Times New Roman"/>
              <a:cs typeface="Times New Roman"/>
              <a:sym typeface="Times New Roman"/>
            </a:endParaRPr>
          </a:p>
          <a:p>
            <a:pPr indent="-342900" lvl="0" marL="457200" marR="0" rtl="0" algn="l">
              <a:spcBef>
                <a:spcPts val="0"/>
              </a:spcBef>
              <a:spcAft>
                <a:spcPts val="0"/>
              </a:spcAft>
              <a:buClr>
                <a:schemeClr val="lt1"/>
              </a:buClr>
              <a:buSzPts val="1800"/>
              <a:buFont typeface="Times New Roman"/>
              <a:buAutoNum type="arabicPeriod"/>
            </a:pPr>
            <a:r>
              <a:rPr lang="en" sz="1700">
                <a:latin typeface="Times New Roman"/>
                <a:ea typeface="Times New Roman"/>
                <a:cs typeface="Times New Roman"/>
                <a:sym typeface="Times New Roman"/>
              </a:rPr>
              <a:t>G. Hemanth, M. Janardhan and L. Sujihelen, “Design and Implementing Brain Tumor Detection Using Machine Learning Approach”, 3rd International Conference on Trends in Electronics and Informatics (ICOEI), Tirunelveli, India, 2019.</a:t>
            </a:r>
            <a:endParaRPr sz="1700">
              <a:latin typeface="Times New Roman"/>
              <a:ea typeface="Times New Roman"/>
              <a:cs typeface="Times New Roman"/>
              <a:sym typeface="Times New Roman"/>
            </a:endParaRPr>
          </a:p>
          <a:p>
            <a:pPr indent="-342900" lvl="0" marL="457200" marR="0" rtl="0" algn="l">
              <a:spcBef>
                <a:spcPts val="0"/>
              </a:spcBef>
              <a:spcAft>
                <a:spcPts val="0"/>
              </a:spcAft>
              <a:buClr>
                <a:schemeClr val="lt1"/>
              </a:buClr>
              <a:buSzPts val="1800"/>
              <a:buFont typeface="Times New Roman"/>
              <a:buAutoNum type="arabicPeriod"/>
            </a:pPr>
            <a:r>
              <a:rPr lang="en" sz="1700">
                <a:latin typeface="Times New Roman"/>
                <a:ea typeface="Times New Roman"/>
                <a:cs typeface="Times New Roman"/>
                <a:sym typeface="Times New Roman"/>
              </a:rPr>
              <a:t>J. Cheng, W. Huang, S. Cao, R. Yang, W. Yang, Z. Yun, Z. Wang, and Q. Feng, ‘‘Enhanced performance of brain tumor classification via tumor region augmentation and partition,’’ PloS ONE, vol. 10, no. 10, Oct. 2015, Art. no. e014038.</a:t>
            </a:r>
            <a:endParaRPr sz="1700">
              <a:latin typeface="Times New Roman"/>
              <a:ea typeface="Times New Roman"/>
              <a:cs typeface="Times New Roman"/>
              <a:sym typeface="Times New Roman"/>
            </a:endParaRPr>
          </a:p>
          <a:p>
            <a:pPr indent="0" lvl="0" marL="457200" marR="0" rtl="0" algn="l">
              <a:spcBef>
                <a:spcPts val="1200"/>
              </a:spcBef>
              <a:spcAft>
                <a:spcPts val="1200"/>
              </a:spcAft>
              <a:buNone/>
            </a:pPr>
            <a:r>
              <a:t/>
            </a:r>
            <a:endParaRPr sz="1700">
              <a:latin typeface="Times New Roman"/>
              <a:ea typeface="Times New Roman"/>
              <a:cs typeface="Times New Roman"/>
              <a:sym typeface="Times New Roman"/>
            </a:endParaRPr>
          </a:p>
        </p:txBody>
      </p:sp>
      <p:sp>
        <p:nvSpPr>
          <p:cNvPr id="421" name="Google Shape;421;p43"/>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REFERENCES</a:t>
            </a:r>
            <a:endParaRPr b="1" sz="1800">
              <a:solidFill>
                <a:schemeClr val="lt1"/>
              </a:solidFill>
              <a:latin typeface="Lato"/>
              <a:ea typeface="Lato"/>
              <a:cs typeface="Lato"/>
              <a:sym typeface="Lato"/>
            </a:endParaRPr>
          </a:p>
        </p:txBody>
      </p:sp>
      <p:sp>
        <p:nvSpPr>
          <p:cNvPr id="422" name="Google Shape;422;p43"/>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423" name="Google Shape;423;p43"/>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4"/>
          <p:cNvSpPr txBox="1"/>
          <p:nvPr>
            <p:ph idx="4294967295" type="subTitle"/>
          </p:nvPr>
        </p:nvSpPr>
        <p:spPr>
          <a:xfrm>
            <a:off x="-15900" y="563225"/>
            <a:ext cx="9144000" cy="40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275"/>
              <a:buNone/>
            </a:pPr>
            <a:r>
              <a:rPr b="1" lang="en" sz="1800">
                <a:latin typeface="Times New Roman"/>
                <a:ea typeface="Times New Roman"/>
                <a:cs typeface="Times New Roman"/>
                <a:sym typeface="Times New Roman"/>
              </a:rPr>
              <a:t>5. </a:t>
            </a:r>
            <a:r>
              <a:rPr lang="en" sz="1800">
                <a:latin typeface="Times New Roman"/>
                <a:ea typeface="Times New Roman"/>
                <a:cs typeface="Times New Roman"/>
                <a:sym typeface="Times New Roman"/>
              </a:rPr>
              <a:t> </a:t>
            </a:r>
            <a:r>
              <a:rPr lang="en" sz="1800">
                <a:solidFill>
                  <a:srgbClr val="000000"/>
                </a:solidFill>
                <a:latin typeface="Times New Roman"/>
                <a:ea typeface="Times New Roman"/>
                <a:cs typeface="Times New Roman"/>
                <a:sym typeface="Times New Roman"/>
              </a:rPr>
              <a:t> </a:t>
            </a:r>
            <a:r>
              <a:rPr lang="en" sz="1800">
                <a:latin typeface="Times New Roman"/>
                <a:ea typeface="Times New Roman"/>
                <a:cs typeface="Times New Roman"/>
                <a:sym typeface="Times New Roman"/>
              </a:rPr>
              <a:t>S. Pereira, et al, </a:t>
            </a:r>
            <a:r>
              <a:rPr i="1" lang="en" sz="1800">
                <a:latin typeface="Times New Roman"/>
                <a:ea typeface="Times New Roman"/>
                <a:cs typeface="Times New Roman"/>
                <a:sym typeface="Times New Roman"/>
              </a:rPr>
              <a:t>Brain tumor segmentation using convolutional neural networks in MRI                         images</a:t>
            </a:r>
            <a:r>
              <a:rPr lang="en" sz="1800">
                <a:latin typeface="Times New Roman"/>
                <a:ea typeface="Times New Roman"/>
                <a:cs typeface="Times New Roman"/>
                <a:sym typeface="Times New Roman"/>
              </a:rPr>
              <a:t>, IEEE transactions on medical imaging, 35(5), pp. 1240-1251, 2016.</a:t>
            </a:r>
            <a:endParaRPr sz="1800">
              <a:latin typeface="Times New Roman"/>
              <a:ea typeface="Times New Roman"/>
              <a:cs typeface="Times New Roman"/>
              <a:sym typeface="Times New Roman"/>
            </a:endParaRPr>
          </a:p>
          <a:p>
            <a:pPr indent="0" lvl="0" marL="0" rtl="0" algn="l">
              <a:spcBef>
                <a:spcPts val="1200"/>
              </a:spcBef>
              <a:spcAft>
                <a:spcPts val="0"/>
              </a:spcAft>
              <a:buSzPts val="275"/>
              <a:buNone/>
            </a:pPr>
            <a:r>
              <a:rPr b="1" lang="en" sz="1800">
                <a:latin typeface="Times New Roman"/>
                <a:ea typeface="Times New Roman"/>
                <a:cs typeface="Times New Roman"/>
                <a:sym typeface="Times New Roman"/>
              </a:rPr>
              <a:t>6.</a:t>
            </a:r>
            <a:r>
              <a:rPr lang="en" sz="1800">
                <a:latin typeface="Times New Roman"/>
                <a:ea typeface="Times New Roman"/>
                <a:cs typeface="Times New Roman"/>
                <a:sym typeface="Times New Roman"/>
              </a:rPr>
              <a:t>  E. I. Zacharaki, S. Wang, S. Chawla, D. S. Yoo, R. Wolf, E. R. Melhem, and C. Davatzikos, ‘‘Classification of brain tumor type and grade using MRI texture and shape in a machine learning scheme,’’ </a:t>
            </a:r>
            <a:r>
              <a:rPr i="1" lang="en" sz="1800">
                <a:latin typeface="Times New Roman"/>
                <a:ea typeface="Times New Roman"/>
                <a:cs typeface="Times New Roman"/>
                <a:sym typeface="Times New Roman"/>
              </a:rPr>
              <a:t>Magn. Reson. Med.</a:t>
            </a:r>
            <a:r>
              <a:rPr lang="en" sz="1800">
                <a:latin typeface="Times New Roman"/>
                <a:ea typeface="Times New Roman"/>
                <a:cs typeface="Times New Roman"/>
                <a:sym typeface="Times New Roman"/>
              </a:rPr>
              <a:t>, vol. 62, no. 6, pp. 1609–1618, Dec. 2009. </a:t>
            </a:r>
            <a:r>
              <a:rPr lang="en" sz="1800">
                <a:solidFill>
                  <a:srgbClr val="000000"/>
                </a:solidFill>
                <a:latin typeface="Times New Roman"/>
                <a:ea typeface="Times New Roman"/>
                <a:cs typeface="Times New Roman"/>
                <a:sym typeface="Times New Roman"/>
              </a:rPr>
              <a:t>		 	 	 	</a:t>
            </a:r>
            <a:endParaRPr sz="18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1800">
                <a:latin typeface="Times New Roman"/>
                <a:ea typeface="Times New Roman"/>
                <a:cs typeface="Times New Roman"/>
                <a:sym typeface="Times New Roman"/>
              </a:rPr>
              <a:t>7.</a:t>
            </a:r>
            <a:r>
              <a:rPr lang="en" sz="1800">
                <a:latin typeface="Times New Roman"/>
                <a:ea typeface="Times New Roman"/>
                <a:cs typeface="Times New Roman"/>
                <a:sym typeface="Times New Roman"/>
              </a:rPr>
              <a:t>  N. H. Rajini and R. Bhavani, ‘‘Classification of MRI brain images using nearest neighbor and artificial neural network,’’ in Proc. Int. Conf. Recent Trends Inf. Technol. (ICRTIT), Jun. 2011, pp. 563–568.</a:t>
            </a:r>
            <a:endParaRPr sz="1800">
              <a:latin typeface="Times New Roman"/>
              <a:ea typeface="Times New Roman"/>
              <a:cs typeface="Times New Roman"/>
              <a:sym typeface="Times New Roman"/>
            </a:endParaRPr>
          </a:p>
          <a:p>
            <a:pPr indent="0" lvl="0" marL="0" rtl="0" algn="l">
              <a:spcBef>
                <a:spcPts val="1200"/>
              </a:spcBef>
              <a:spcAft>
                <a:spcPts val="0"/>
              </a:spcAft>
              <a:buNone/>
            </a:pPr>
            <a:r>
              <a:rPr b="1" lang="en" sz="1800">
                <a:latin typeface="Times New Roman"/>
                <a:ea typeface="Times New Roman"/>
                <a:cs typeface="Times New Roman"/>
                <a:sym typeface="Times New Roman"/>
              </a:rPr>
              <a:t>8. </a:t>
            </a:r>
            <a:r>
              <a:rPr lang="en" sz="1800">
                <a:latin typeface="Times New Roman"/>
                <a:ea typeface="Times New Roman"/>
                <a:cs typeface="Times New Roman"/>
                <a:sym typeface="Times New Roman"/>
              </a:rPr>
              <a:t> W. H. Ibrahim, A. A. A. Osman, and Y. I. Mohamed, ‘‘MRI brain image classification using neural networks,’’ in Proc. Int. Conf. Comput., Electr. Electron. Eng. (ICCEEE), Aug. 2013, pp. 253–258.</a:t>
            </a:r>
            <a:endParaRPr sz="1800">
              <a:latin typeface="Times New Roman"/>
              <a:ea typeface="Times New Roman"/>
              <a:cs typeface="Times New Roman"/>
              <a:sym typeface="Times New Roman"/>
            </a:endParaRPr>
          </a:p>
          <a:p>
            <a:pPr indent="0" lvl="0" marL="0" rtl="0" algn="l">
              <a:spcBef>
                <a:spcPts val="1200"/>
              </a:spcBef>
              <a:spcAft>
                <a:spcPts val="0"/>
              </a:spcAft>
              <a:buNone/>
            </a:pPr>
            <a:r>
              <a:rPr lang="en"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0"/>
              </a:spcAft>
              <a:buSzPts val="275"/>
              <a:buNone/>
            </a:pPr>
            <a:r>
              <a:t/>
            </a:r>
            <a:endParaRPr b="1" sz="1800">
              <a:latin typeface="Times New Roman"/>
              <a:ea typeface="Times New Roman"/>
              <a:cs typeface="Times New Roman"/>
              <a:sym typeface="Times New Roman"/>
            </a:endParaRPr>
          </a:p>
          <a:p>
            <a:pPr indent="0" lvl="0" marL="0" rtl="0" algn="l">
              <a:spcBef>
                <a:spcPts val="1200"/>
              </a:spcBef>
              <a:spcAft>
                <a:spcPts val="0"/>
              </a:spcAft>
              <a:buNone/>
            </a:pPr>
            <a:r>
              <a:rPr lang="en"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SzPts val="275"/>
              <a:buNone/>
            </a:pPr>
            <a:r>
              <a:t/>
            </a:r>
            <a:endParaRPr b="1" sz="2225">
              <a:latin typeface="Times New Roman"/>
              <a:ea typeface="Times New Roman"/>
              <a:cs typeface="Times New Roman"/>
              <a:sym typeface="Times New Roman"/>
            </a:endParaRPr>
          </a:p>
        </p:txBody>
      </p:sp>
      <p:sp>
        <p:nvSpPr>
          <p:cNvPr id="429" name="Google Shape;429;p44"/>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REFERENCES</a:t>
            </a:r>
            <a:endParaRPr b="1" sz="1800">
              <a:solidFill>
                <a:schemeClr val="lt1"/>
              </a:solidFill>
              <a:latin typeface="Lato"/>
              <a:ea typeface="Lato"/>
              <a:cs typeface="Lato"/>
              <a:sym typeface="Lato"/>
            </a:endParaRPr>
          </a:p>
        </p:txBody>
      </p:sp>
      <p:sp>
        <p:nvSpPr>
          <p:cNvPr id="430" name="Google Shape;430;p44"/>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431" name="Google Shape;431;p44"/>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5"/>
          <p:cNvSpPr txBox="1"/>
          <p:nvPr>
            <p:ph idx="4294967295" type="subTitle"/>
          </p:nvPr>
        </p:nvSpPr>
        <p:spPr>
          <a:xfrm>
            <a:off x="-15900" y="563225"/>
            <a:ext cx="9144000" cy="40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9. </a:t>
            </a:r>
            <a:r>
              <a:rPr lang="en" sz="1800">
                <a:latin typeface="Times New Roman"/>
                <a:ea typeface="Times New Roman"/>
                <a:cs typeface="Times New Roman"/>
                <a:sym typeface="Times New Roman"/>
              </a:rPr>
              <a:t> Avigyan Sinha , Aneesh R P , Malavika Suresh , Nitha Mohan R, Abinaya D, Ashwin G Singerji Brain Tumour Detection Using Deep Learning (2019) IEEE Conference</a:t>
            </a:r>
            <a:r>
              <a:rPr lang="en" sz="1800">
                <a:latin typeface="Times New Roman"/>
                <a:ea typeface="Times New Roman"/>
                <a:cs typeface="Times New Roman"/>
                <a:sym typeface="Times New Roman"/>
              </a:rPr>
              <a:t>(ICCEEE), 2019,Aug. 2013, pp. 253–258.</a:t>
            </a:r>
            <a:endParaRPr sz="1800">
              <a:latin typeface="Times New Roman"/>
              <a:ea typeface="Times New Roman"/>
              <a:cs typeface="Times New Roman"/>
              <a:sym typeface="Times New Roman"/>
            </a:endParaRPr>
          </a:p>
          <a:p>
            <a:pPr indent="0" lvl="0" marL="0" rtl="0" algn="l">
              <a:spcBef>
                <a:spcPts val="1200"/>
              </a:spcBef>
              <a:spcAft>
                <a:spcPts val="0"/>
              </a:spcAft>
              <a:buNone/>
            </a:pPr>
            <a:r>
              <a:t/>
            </a:r>
            <a:endParaRPr sz="1800">
              <a:latin typeface="Times New Roman"/>
              <a:ea typeface="Times New Roman"/>
              <a:cs typeface="Times New Roman"/>
              <a:sym typeface="Times New Roman"/>
            </a:endParaRPr>
          </a:p>
          <a:p>
            <a:pPr indent="0" lvl="0" marL="0" rtl="0" algn="l">
              <a:spcBef>
                <a:spcPts val="1200"/>
              </a:spcBef>
              <a:spcAft>
                <a:spcPts val="0"/>
              </a:spcAft>
              <a:buNone/>
            </a:pPr>
            <a:r>
              <a:rPr b="1" lang="en" sz="1800">
                <a:latin typeface="Times New Roman"/>
                <a:ea typeface="Times New Roman"/>
                <a:cs typeface="Times New Roman"/>
                <a:sym typeface="Times New Roman"/>
              </a:rPr>
              <a:t>10. </a:t>
            </a:r>
            <a:r>
              <a:rPr lang="en" sz="1800">
                <a:latin typeface="Times New Roman"/>
                <a:ea typeface="Times New Roman"/>
                <a:cs typeface="Times New Roman"/>
                <a:sym typeface="Times New Roman"/>
              </a:rPr>
              <a:t> Masoumeh Siar,Mohammad Teshnehlab "Brain Tumor Detection Using Deep Neural Network and Machine Learning Algorithm", 9th International Conference on Computer and Knowledge Engineering (ICCKE 2019), October 24-25 2019, Ferdowsi University of Mashhad.</a:t>
            </a:r>
            <a:endParaRPr sz="1800">
              <a:latin typeface="Times New Roman"/>
              <a:ea typeface="Times New Roman"/>
              <a:cs typeface="Times New Roman"/>
              <a:sym typeface="Times New Roman"/>
            </a:endParaRPr>
          </a:p>
          <a:p>
            <a:pPr indent="0" lvl="0" marL="0" rtl="0" algn="l">
              <a:spcBef>
                <a:spcPts val="1200"/>
              </a:spcBef>
              <a:spcAft>
                <a:spcPts val="0"/>
              </a:spcAft>
              <a:buNone/>
            </a:pPr>
            <a:r>
              <a:t/>
            </a:r>
            <a:endParaRPr sz="1800">
              <a:latin typeface="Times New Roman"/>
              <a:ea typeface="Times New Roman"/>
              <a:cs typeface="Times New Roman"/>
              <a:sym typeface="Times New Roman"/>
            </a:endParaRPr>
          </a:p>
          <a:p>
            <a:pPr indent="0" lvl="0" marL="0" rtl="0" algn="l">
              <a:spcBef>
                <a:spcPts val="1200"/>
              </a:spcBef>
              <a:spcAft>
                <a:spcPts val="0"/>
              </a:spcAft>
              <a:buNone/>
            </a:pPr>
            <a:r>
              <a:rPr lang="en"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0"/>
              </a:spcAft>
              <a:buSzPts val="275"/>
              <a:buNone/>
            </a:pPr>
            <a:r>
              <a:t/>
            </a:r>
            <a:endParaRPr b="1" sz="1800">
              <a:latin typeface="Times New Roman"/>
              <a:ea typeface="Times New Roman"/>
              <a:cs typeface="Times New Roman"/>
              <a:sym typeface="Times New Roman"/>
            </a:endParaRPr>
          </a:p>
          <a:p>
            <a:pPr indent="0" lvl="0" marL="0" rtl="0" algn="l">
              <a:spcBef>
                <a:spcPts val="1200"/>
              </a:spcBef>
              <a:spcAft>
                <a:spcPts val="0"/>
              </a:spcAft>
              <a:buNone/>
            </a:pPr>
            <a:r>
              <a:rPr lang="en"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SzPts val="275"/>
              <a:buNone/>
            </a:pPr>
            <a:r>
              <a:t/>
            </a:r>
            <a:endParaRPr b="1" sz="2225">
              <a:latin typeface="Times New Roman"/>
              <a:ea typeface="Times New Roman"/>
              <a:cs typeface="Times New Roman"/>
              <a:sym typeface="Times New Roman"/>
            </a:endParaRPr>
          </a:p>
        </p:txBody>
      </p:sp>
      <p:sp>
        <p:nvSpPr>
          <p:cNvPr id="437" name="Google Shape;437;p45"/>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REFERENCES</a:t>
            </a:r>
            <a:endParaRPr b="1" sz="1800">
              <a:solidFill>
                <a:schemeClr val="lt1"/>
              </a:solidFill>
              <a:latin typeface="Lato"/>
              <a:ea typeface="Lato"/>
              <a:cs typeface="Lato"/>
              <a:sym typeface="Lato"/>
            </a:endParaRPr>
          </a:p>
        </p:txBody>
      </p:sp>
      <p:sp>
        <p:nvSpPr>
          <p:cNvPr id="438" name="Google Shape;438;p45"/>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439" name="Google Shape;439;p45"/>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6"/>
          <p:cNvSpPr txBox="1"/>
          <p:nvPr>
            <p:ph idx="4294967295" type="subTitle"/>
          </p:nvPr>
        </p:nvSpPr>
        <p:spPr>
          <a:xfrm>
            <a:off x="-15900" y="563225"/>
            <a:ext cx="9144000" cy="40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1200"/>
              </a:spcBef>
              <a:spcAft>
                <a:spcPts val="0"/>
              </a:spcAft>
              <a:buNone/>
            </a:pPr>
            <a:r>
              <a:t/>
            </a:r>
            <a:endParaRPr sz="1800">
              <a:latin typeface="Times New Roman"/>
              <a:ea typeface="Times New Roman"/>
              <a:cs typeface="Times New Roman"/>
              <a:sym typeface="Times New Roman"/>
            </a:endParaRPr>
          </a:p>
          <a:p>
            <a:pPr indent="0" lvl="0" marL="0" rtl="0" algn="l">
              <a:spcBef>
                <a:spcPts val="1200"/>
              </a:spcBef>
              <a:spcAft>
                <a:spcPts val="0"/>
              </a:spcAft>
              <a:buNone/>
            </a:pPr>
            <a:r>
              <a:rPr lang="en"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0"/>
              </a:spcAft>
              <a:buSzPts val="275"/>
              <a:buNone/>
            </a:pPr>
            <a:r>
              <a:t/>
            </a:r>
            <a:endParaRPr b="1" sz="1800">
              <a:latin typeface="Times New Roman"/>
              <a:ea typeface="Times New Roman"/>
              <a:cs typeface="Times New Roman"/>
              <a:sym typeface="Times New Roman"/>
            </a:endParaRPr>
          </a:p>
          <a:p>
            <a:pPr indent="0" lvl="0" marL="0" rtl="0" algn="l">
              <a:spcBef>
                <a:spcPts val="1200"/>
              </a:spcBef>
              <a:spcAft>
                <a:spcPts val="0"/>
              </a:spcAft>
              <a:buNone/>
            </a:pPr>
            <a:r>
              <a:rPr lang="en"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SzPts val="275"/>
              <a:buNone/>
            </a:pPr>
            <a:r>
              <a:t/>
            </a:r>
            <a:endParaRPr b="1" sz="2225">
              <a:latin typeface="Times New Roman"/>
              <a:ea typeface="Times New Roman"/>
              <a:cs typeface="Times New Roman"/>
              <a:sym typeface="Times New Roman"/>
            </a:endParaRPr>
          </a:p>
        </p:txBody>
      </p:sp>
      <p:sp>
        <p:nvSpPr>
          <p:cNvPr id="445" name="Google Shape;445;p46"/>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THANK YOU</a:t>
            </a:r>
            <a:endParaRPr b="1" sz="1800">
              <a:solidFill>
                <a:schemeClr val="lt1"/>
              </a:solidFill>
              <a:latin typeface="Lato"/>
              <a:ea typeface="Lato"/>
              <a:cs typeface="Lato"/>
              <a:sym typeface="Lato"/>
            </a:endParaRPr>
          </a:p>
        </p:txBody>
      </p:sp>
      <p:sp>
        <p:nvSpPr>
          <p:cNvPr id="446" name="Google Shape;446;p46"/>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447" name="Google Shape;447;p46"/>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pic>
        <p:nvPicPr>
          <p:cNvPr id="448" name="Google Shape;448;p46"/>
          <p:cNvPicPr preferRelativeResize="0"/>
          <p:nvPr/>
        </p:nvPicPr>
        <p:blipFill>
          <a:blip r:embed="rId3">
            <a:alphaModFix/>
          </a:blip>
          <a:stretch>
            <a:fillRect/>
          </a:stretch>
        </p:blipFill>
        <p:spPr>
          <a:xfrm>
            <a:off x="1280025" y="604262"/>
            <a:ext cx="6583926" cy="3950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17"/>
          <p:cNvPicPr preferRelativeResize="0"/>
          <p:nvPr/>
        </p:nvPicPr>
        <p:blipFill>
          <a:blip r:embed="rId3">
            <a:alphaModFix/>
          </a:blip>
          <a:stretch>
            <a:fillRect/>
          </a:stretch>
        </p:blipFill>
        <p:spPr>
          <a:xfrm>
            <a:off x="1755675" y="1003249"/>
            <a:ext cx="5632651" cy="3736700"/>
          </a:xfrm>
          <a:prstGeom prst="rect">
            <a:avLst/>
          </a:prstGeom>
          <a:noFill/>
          <a:ln>
            <a:noFill/>
          </a:ln>
        </p:spPr>
      </p:pic>
      <p:sp>
        <p:nvSpPr>
          <p:cNvPr id="188" name="Google Shape;188;p17"/>
          <p:cNvSpPr txBox="1"/>
          <p:nvPr/>
        </p:nvSpPr>
        <p:spPr>
          <a:xfrm>
            <a:off x="2208675" y="461700"/>
            <a:ext cx="4578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Lato"/>
                <a:ea typeface="Lato"/>
                <a:cs typeface="Lato"/>
                <a:sym typeface="Lato"/>
              </a:rPr>
              <a:t>MRI SCAN OF HUMAN BRAIN</a:t>
            </a:r>
            <a:endParaRPr sz="2400">
              <a:solidFill>
                <a:schemeClr val="lt1"/>
              </a:solidFill>
              <a:latin typeface="Lato"/>
              <a:ea typeface="Lato"/>
              <a:cs typeface="Lato"/>
              <a:sym typeface="Lato"/>
            </a:endParaRPr>
          </a:p>
        </p:txBody>
      </p:sp>
      <p:sp>
        <p:nvSpPr>
          <p:cNvPr id="189" name="Google Shape;189;p17"/>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sp>
        <p:nvSpPr>
          <p:cNvPr id="190" name="Google Shape;190;p17"/>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191" name="Google Shape;191;p17"/>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ABSTRACT</a:t>
            </a:r>
            <a:endParaRPr b="1" sz="18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18"/>
          <p:cNvPicPr preferRelativeResize="0"/>
          <p:nvPr/>
        </p:nvPicPr>
        <p:blipFill>
          <a:blip r:embed="rId3">
            <a:alphaModFix/>
          </a:blip>
          <a:stretch>
            <a:fillRect/>
          </a:stretch>
        </p:blipFill>
        <p:spPr>
          <a:xfrm>
            <a:off x="4399600" y="461700"/>
            <a:ext cx="4425026" cy="4186500"/>
          </a:xfrm>
          <a:prstGeom prst="rect">
            <a:avLst/>
          </a:prstGeom>
          <a:noFill/>
          <a:ln>
            <a:noFill/>
          </a:ln>
        </p:spPr>
      </p:pic>
      <p:sp>
        <p:nvSpPr>
          <p:cNvPr id="197" name="Google Shape;197;p18"/>
          <p:cNvSpPr txBox="1"/>
          <p:nvPr/>
        </p:nvSpPr>
        <p:spPr>
          <a:xfrm>
            <a:off x="815500" y="1950450"/>
            <a:ext cx="320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IMAGE DEPICTING BRAIN TUMOR</a:t>
            </a:r>
            <a:endParaRPr b="1">
              <a:solidFill>
                <a:schemeClr val="lt1"/>
              </a:solidFill>
              <a:latin typeface="Lato"/>
              <a:ea typeface="Lato"/>
              <a:cs typeface="Lato"/>
              <a:sym typeface="Lato"/>
            </a:endParaRPr>
          </a:p>
        </p:txBody>
      </p:sp>
      <p:sp>
        <p:nvSpPr>
          <p:cNvPr id="198" name="Google Shape;198;p18"/>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sp>
        <p:nvSpPr>
          <p:cNvPr id="199" name="Google Shape;199;p18"/>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200" name="Google Shape;200;p18"/>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ABSTRACT</a:t>
            </a:r>
            <a:endParaRPr b="1" sz="18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9"/>
          <p:cNvSpPr txBox="1"/>
          <p:nvPr>
            <p:ph idx="4294967295" type="ctrTitle"/>
          </p:nvPr>
        </p:nvSpPr>
        <p:spPr>
          <a:xfrm>
            <a:off x="461700" y="625375"/>
            <a:ext cx="3438300" cy="533100"/>
          </a:xfrm>
          <a:prstGeom prst="rect">
            <a:avLst/>
          </a:prstGeom>
          <a:solidFill>
            <a:srgbClr val="FFF2CC"/>
          </a:solidFill>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2600">
                <a:solidFill>
                  <a:schemeClr val="dk1"/>
                </a:solidFill>
                <a:latin typeface="Arial"/>
                <a:ea typeface="Arial"/>
                <a:cs typeface="Arial"/>
                <a:sym typeface="Arial"/>
              </a:rPr>
              <a:t>What is a Brain Tumor </a:t>
            </a:r>
            <a:r>
              <a:rPr lang="en" sz="2600">
                <a:solidFill>
                  <a:schemeClr val="dk1"/>
                </a:solidFill>
                <a:latin typeface="Arial"/>
                <a:ea typeface="Arial"/>
                <a:cs typeface="Arial"/>
                <a:sym typeface="Arial"/>
              </a:rPr>
              <a:t>?</a:t>
            </a:r>
            <a:endParaRPr>
              <a:solidFill>
                <a:schemeClr val="dk1"/>
              </a:solidFill>
            </a:endParaRPr>
          </a:p>
        </p:txBody>
      </p:sp>
      <p:sp>
        <p:nvSpPr>
          <p:cNvPr id="206" name="Google Shape;206;p19"/>
          <p:cNvSpPr txBox="1"/>
          <p:nvPr>
            <p:ph idx="4294967295" type="subTitle"/>
          </p:nvPr>
        </p:nvSpPr>
        <p:spPr>
          <a:xfrm>
            <a:off x="192200" y="1322150"/>
            <a:ext cx="4926000" cy="3498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75"/>
              <a:buNone/>
            </a:pPr>
            <a:r>
              <a:rPr lang="en" sz="1800">
                <a:latin typeface="Times New Roman"/>
                <a:ea typeface="Times New Roman"/>
                <a:cs typeface="Times New Roman"/>
                <a:sym typeface="Times New Roman"/>
              </a:rPr>
              <a:t>A collection of abnormal cells that grows in the brain or central Spine canal, One abnormal cell becomes two, two becomes four, four becomes eight,until there is a lump of abnormal cells.</a:t>
            </a:r>
            <a:endParaRPr sz="1800">
              <a:latin typeface="Times New Roman"/>
              <a:ea typeface="Times New Roman"/>
              <a:cs typeface="Times New Roman"/>
              <a:sym typeface="Times New Roman"/>
            </a:endParaRPr>
          </a:p>
          <a:p>
            <a:pPr indent="0" lvl="0" marL="0" rtl="0" algn="l">
              <a:lnSpc>
                <a:spcPct val="115000"/>
              </a:lnSpc>
              <a:spcBef>
                <a:spcPts val="1200"/>
              </a:spcBef>
              <a:spcAft>
                <a:spcPts val="0"/>
              </a:spcAft>
              <a:buSzPts val="275"/>
              <a:buNone/>
            </a:pPr>
            <a:r>
              <a:rPr lang="en" sz="1800">
                <a:latin typeface="Times New Roman"/>
                <a:ea typeface="Times New Roman"/>
                <a:cs typeface="Times New Roman"/>
                <a:sym typeface="Times New Roman"/>
              </a:rPr>
              <a:t>There are 2 types of Brain Tumor - </a:t>
            </a:r>
            <a:endParaRPr sz="1800">
              <a:latin typeface="Times New Roman"/>
              <a:ea typeface="Times New Roman"/>
              <a:cs typeface="Times New Roman"/>
              <a:sym typeface="Times New Roman"/>
            </a:endParaRPr>
          </a:p>
          <a:p>
            <a:pPr indent="-342900" lvl="0" marL="457200" rtl="0" algn="l">
              <a:lnSpc>
                <a:spcPct val="115000"/>
              </a:lnSpc>
              <a:spcBef>
                <a:spcPts val="1200"/>
              </a:spcBef>
              <a:spcAft>
                <a:spcPts val="0"/>
              </a:spcAft>
              <a:buSzPts val="1800"/>
              <a:buFont typeface="Times New Roman"/>
              <a:buChar char="●"/>
            </a:pPr>
            <a:r>
              <a:rPr lang="en" sz="1800">
                <a:latin typeface="Times New Roman"/>
                <a:ea typeface="Times New Roman"/>
                <a:cs typeface="Times New Roman"/>
                <a:sym typeface="Times New Roman"/>
              </a:rPr>
              <a:t>Primary Brain Tumor</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Secondary Brain Tumor</a:t>
            </a:r>
            <a:endParaRPr sz="1800">
              <a:latin typeface="Times New Roman"/>
              <a:ea typeface="Times New Roman"/>
              <a:cs typeface="Times New Roman"/>
              <a:sym typeface="Times New Roman"/>
            </a:endParaRPr>
          </a:p>
          <a:p>
            <a:pPr indent="0" lvl="0" marL="0" rtl="0" algn="l">
              <a:lnSpc>
                <a:spcPct val="115000"/>
              </a:lnSpc>
              <a:spcBef>
                <a:spcPts val="1200"/>
              </a:spcBef>
              <a:spcAft>
                <a:spcPts val="0"/>
              </a:spcAft>
              <a:buSzPts val="275"/>
              <a:buNone/>
            </a:pPr>
            <a:r>
              <a:t/>
            </a:r>
            <a:endParaRPr sz="2175">
              <a:latin typeface="Arial"/>
              <a:ea typeface="Arial"/>
              <a:cs typeface="Arial"/>
              <a:sym typeface="Arial"/>
            </a:endParaRPr>
          </a:p>
          <a:p>
            <a:pPr indent="0" lvl="0" marL="0" rtl="0" algn="l">
              <a:spcBef>
                <a:spcPts val="1200"/>
              </a:spcBef>
              <a:spcAft>
                <a:spcPts val="1200"/>
              </a:spcAft>
              <a:buSzPts val="275"/>
              <a:buNone/>
            </a:pPr>
            <a:r>
              <a:t/>
            </a:r>
            <a:endParaRPr sz="2225"/>
          </a:p>
        </p:txBody>
      </p:sp>
      <p:pic>
        <p:nvPicPr>
          <p:cNvPr id="207" name="Google Shape;207;p19"/>
          <p:cNvPicPr preferRelativeResize="0"/>
          <p:nvPr/>
        </p:nvPicPr>
        <p:blipFill>
          <a:blip r:embed="rId3">
            <a:alphaModFix/>
          </a:blip>
          <a:stretch>
            <a:fillRect/>
          </a:stretch>
        </p:blipFill>
        <p:spPr>
          <a:xfrm>
            <a:off x="5448394" y="514963"/>
            <a:ext cx="3553832" cy="4113574"/>
          </a:xfrm>
          <a:prstGeom prst="rect">
            <a:avLst/>
          </a:prstGeom>
          <a:noFill/>
          <a:ln>
            <a:noFill/>
          </a:ln>
        </p:spPr>
      </p:pic>
      <p:sp>
        <p:nvSpPr>
          <p:cNvPr id="208" name="Google Shape;208;p19"/>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INTRODUCTION</a:t>
            </a:r>
            <a:endParaRPr b="1" sz="1800">
              <a:solidFill>
                <a:schemeClr val="lt1"/>
              </a:solidFill>
              <a:latin typeface="Lato"/>
              <a:ea typeface="Lato"/>
              <a:cs typeface="Lato"/>
              <a:sym typeface="Lato"/>
            </a:endParaRPr>
          </a:p>
        </p:txBody>
      </p:sp>
      <p:sp>
        <p:nvSpPr>
          <p:cNvPr id="209" name="Google Shape;209;p19"/>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210" name="Google Shape;210;p19"/>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0"/>
          <p:cNvPicPr preferRelativeResize="0"/>
          <p:nvPr/>
        </p:nvPicPr>
        <p:blipFill>
          <a:blip r:embed="rId3">
            <a:alphaModFix/>
          </a:blip>
          <a:stretch>
            <a:fillRect/>
          </a:stretch>
        </p:blipFill>
        <p:spPr>
          <a:xfrm>
            <a:off x="185463" y="182100"/>
            <a:ext cx="8773074" cy="4779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1"/>
          <p:cNvSpPr txBox="1"/>
          <p:nvPr>
            <p:ph idx="4294967295" type="title"/>
          </p:nvPr>
        </p:nvSpPr>
        <p:spPr>
          <a:xfrm>
            <a:off x="590675" y="541100"/>
            <a:ext cx="7425900" cy="3852600"/>
          </a:xfrm>
          <a:prstGeom prst="rect">
            <a:avLst/>
          </a:prstGeom>
          <a:solidFill>
            <a:schemeClr val="dk1"/>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latin typeface="Times New Roman"/>
                <a:ea typeface="Times New Roman"/>
                <a:cs typeface="Times New Roman"/>
                <a:sym typeface="Times New Roman"/>
              </a:rPr>
              <a:t>Primary Brain Tumors:</a:t>
            </a:r>
            <a:endParaRPr b="1" sz="1600">
              <a:latin typeface="Times New Roman"/>
              <a:ea typeface="Times New Roman"/>
              <a:cs typeface="Times New Roman"/>
              <a:sym typeface="Times New Roman"/>
            </a:endParaRPr>
          </a:p>
          <a:p>
            <a:pPr indent="-330200" lvl="0" marL="457200" rtl="0" algn="l">
              <a:lnSpc>
                <a:spcPct val="115000"/>
              </a:lnSpc>
              <a:spcBef>
                <a:spcPts val="1200"/>
              </a:spcBef>
              <a:spcAft>
                <a:spcPts val="0"/>
              </a:spcAft>
              <a:buClr>
                <a:schemeClr val="lt1"/>
              </a:buClr>
              <a:buSzPts val="1600"/>
              <a:buFont typeface="Times New Roman"/>
              <a:buChar char="●"/>
            </a:pPr>
            <a:r>
              <a:rPr lang="en" sz="1600">
                <a:latin typeface="Times New Roman"/>
                <a:ea typeface="Times New Roman"/>
                <a:cs typeface="Times New Roman"/>
                <a:sym typeface="Times New Roman"/>
              </a:rPr>
              <a:t>﻿﻿These tumors can be Benign or Malignant.</a:t>
            </a:r>
            <a:br>
              <a:rPr lang="en" sz="1600">
                <a:latin typeface="Times New Roman"/>
                <a:ea typeface="Times New Roman"/>
                <a:cs typeface="Times New Roman"/>
                <a:sym typeface="Times New Roman"/>
              </a:rPr>
            </a:br>
            <a:r>
              <a:rPr lang="en" sz="1600">
                <a:latin typeface="Times New Roman"/>
                <a:ea typeface="Times New Roman"/>
                <a:cs typeface="Times New Roman"/>
                <a:sym typeface="Times New Roman"/>
              </a:rPr>
              <a:t> Primary tumors originates in the CNS</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lt1"/>
              </a:buClr>
              <a:buSzPts val="1600"/>
              <a:buFont typeface="Times New Roman"/>
              <a:buChar char="●"/>
            </a:pPr>
            <a:r>
              <a:rPr lang="en" sz="1600">
                <a:latin typeface="Times New Roman"/>
                <a:ea typeface="Times New Roman"/>
                <a:cs typeface="Times New Roman"/>
                <a:sym typeface="Times New Roman"/>
              </a:rPr>
              <a:t>﻿﻿Benign brain tumors do not contain cancer cells :</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lt1"/>
              </a:buClr>
              <a:buSzPts val="1600"/>
              <a:buFont typeface="Times New Roman"/>
              <a:buChar char="●"/>
            </a:pPr>
            <a:r>
              <a:rPr lang="en" sz="1600">
                <a:latin typeface="Times New Roman"/>
                <a:ea typeface="Times New Roman"/>
                <a:cs typeface="Times New Roman"/>
                <a:sym typeface="Times New Roman"/>
              </a:rPr>
              <a:t>﻿﻿Usually, benign tumors can be removed and the rarely grow back.</a:t>
            </a:r>
            <a:br>
              <a:rPr lang="en" sz="1600">
                <a:latin typeface="Times New Roman"/>
                <a:ea typeface="Times New Roman"/>
                <a:cs typeface="Times New Roman"/>
                <a:sym typeface="Times New Roman"/>
              </a:rPr>
            </a:br>
            <a:r>
              <a:rPr lang="en" sz="1600">
                <a:latin typeface="Times New Roman"/>
                <a:ea typeface="Times New Roman"/>
                <a:cs typeface="Times New Roman"/>
                <a:sym typeface="Times New Roman"/>
              </a:rPr>
              <a:t> Benign brain tumors have an obvious border or edge.</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lt1"/>
              </a:buClr>
              <a:buSzPts val="1600"/>
              <a:buFont typeface="Times New Roman"/>
              <a:buChar char="●"/>
            </a:pPr>
            <a:r>
              <a:rPr lang="en" sz="1600">
                <a:latin typeface="Times New Roman"/>
                <a:ea typeface="Times New Roman"/>
                <a:cs typeface="Times New Roman"/>
                <a:sym typeface="Times New Roman"/>
              </a:rPr>
              <a:t>﻿﻿They </a:t>
            </a:r>
            <a:r>
              <a:rPr lang="en" sz="1600">
                <a:latin typeface="Times New Roman"/>
                <a:ea typeface="Times New Roman"/>
                <a:cs typeface="Times New Roman"/>
                <a:sym typeface="Times New Roman"/>
              </a:rPr>
              <a:t>don't</a:t>
            </a:r>
            <a:r>
              <a:rPr lang="en" sz="1600">
                <a:latin typeface="Times New Roman"/>
                <a:ea typeface="Times New Roman"/>
                <a:cs typeface="Times New Roman"/>
                <a:sym typeface="Times New Roman"/>
              </a:rPr>
              <a:t> spread to other parts of the body</a:t>
            </a:r>
            <a:br>
              <a:rPr lang="en" sz="1600">
                <a:latin typeface="Times New Roman"/>
                <a:ea typeface="Times New Roman"/>
                <a:cs typeface="Times New Roman"/>
                <a:sym typeface="Times New Roman"/>
              </a:rPr>
            </a:br>
            <a:r>
              <a:rPr lang="en" sz="1600">
                <a:latin typeface="Times New Roman"/>
                <a:ea typeface="Times New Roman"/>
                <a:cs typeface="Times New Roman"/>
                <a:sym typeface="Times New Roman"/>
              </a:rPr>
              <a:t> They don't invade tissues around them</a:t>
            </a:r>
            <a:br>
              <a:rPr lang="en" sz="1600">
                <a:latin typeface="Times New Roman"/>
                <a:ea typeface="Times New Roman"/>
                <a:cs typeface="Times New Roman"/>
                <a:sym typeface="Times New Roman"/>
              </a:rPr>
            </a:br>
            <a:r>
              <a:rPr lang="en" sz="1600">
                <a:latin typeface="Times New Roman"/>
                <a:ea typeface="Times New Roman"/>
                <a:cs typeface="Times New Roman"/>
                <a:sym typeface="Times New Roman"/>
              </a:rPr>
              <a:t> However, benign tumors can press on sensitive area of brain and can cause serious health problems.</a:t>
            </a:r>
            <a:endParaRPr sz="16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600">
                <a:latin typeface="Times New Roman"/>
                <a:ea typeface="Times New Roman"/>
                <a:cs typeface="Times New Roman"/>
                <a:sym typeface="Times New Roman"/>
              </a:rPr>
              <a:t>Unlike benign tumor of other parts of the body, benign tumor of the brain are sometimes life threatening. with time benign brain tumors can become malignant.</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3300">
              <a:latin typeface="Times New Roman"/>
              <a:ea typeface="Times New Roman"/>
              <a:cs typeface="Times New Roman"/>
              <a:sym typeface="Times New Roman"/>
            </a:endParaRPr>
          </a:p>
        </p:txBody>
      </p:sp>
      <p:sp>
        <p:nvSpPr>
          <p:cNvPr id="221" name="Google Shape;221;p21"/>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INTRODUCTION</a:t>
            </a:r>
            <a:endParaRPr b="1" sz="1800">
              <a:solidFill>
                <a:schemeClr val="lt1"/>
              </a:solidFill>
              <a:latin typeface="Lato"/>
              <a:ea typeface="Lato"/>
              <a:cs typeface="Lato"/>
              <a:sym typeface="Lato"/>
            </a:endParaRPr>
          </a:p>
        </p:txBody>
      </p:sp>
      <p:sp>
        <p:nvSpPr>
          <p:cNvPr id="222" name="Google Shape;222;p21"/>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223" name="Google Shape;223;p21"/>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2"/>
          <p:cNvSpPr txBox="1"/>
          <p:nvPr>
            <p:ph idx="4294967295" type="title"/>
          </p:nvPr>
        </p:nvSpPr>
        <p:spPr>
          <a:xfrm>
            <a:off x="732900" y="723675"/>
            <a:ext cx="7678200" cy="3973500"/>
          </a:xfrm>
          <a:prstGeom prst="rect">
            <a:avLst/>
          </a:prstGeom>
        </p:spPr>
        <p:txBody>
          <a:bodyPr anchorCtr="0" anchor="t" bIns="91425" lIns="91425" spcFirstLastPara="1" rIns="91425" wrap="square" tIns="91425">
            <a:noAutofit/>
          </a:bodyPr>
          <a:lstStyle/>
          <a:p>
            <a:pPr indent="-343535" lvl="0" marL="457200" rtl="0" algn="l">
              <a:lnSpc>
                <a:spcPct val="150000"/>
              </a:lnSpc>
              <a:spcBef>
                <a:spcPts val="1200"/>
              </a:spcBef>
              <a:spcAft>
                <a:spcPts val="0"/>
              </a:spcAft>
              <a:buClr>
                <a:schemeClr val="lt1"/>
              </a:buClr>
              <a:buSzPts val="1810"/>
              <a:buFont typeface="Times New Roman"/>
              <a:buChar char="○"/>
            </a:pPr>
            <a:r>
              <a:rPr lang="en" sz="1810">
                <a:latin typeface="Times New Roman"/>
                <a:ea typeface="Times New Roman"/>
                <a:cs typeface="Times New Roman"/>
                <a:sym typeface="Times New Roman"/>
              </a:rPr>
              <a:t>Malignant brain tumors (Also called Brain Cancer) contain cancer cells:</a:t>
            </a:r>
            <a:endParaRPr sz="1810">
              <a:latin typeface="Times New Roman"/>
              <a:ea typeface="Times New Roman"/>
              <a:cs typeface="Times New Roman"/>
              <a:sym typeface="Times New Roman"/>
            </a:endParaRPr>
          </a:p>
          <a:p>
            <a:pPr indent="-343535" lvl="0" marL="457200" rtl="0" algn="l">
              <a:lnSpc>
                <a:spcPct val="150000"/>
              </a:lnSpc>
              <a:spcBef>
                <a:spcPts val="0"/>
              </a:spcBef>
              <a:spcAft>
                <a:spcPts val="0"/>
              </a:spcAft>
              <a:buClr>
                <a:schemeClr val="lt1"/>
              </a:buClr>
              <a:buSzPts val="1810"/>
              <a:buFont typeface="Times New Roman"/>
              <a:buChar char="●"/>
            </a:pPr>
            <a:r>
              <a:rPr lang="en" sz="1810">
                <a:latin typeface="Times New Roman"/>
                <a:ea typeface="Times New Roman"/>
                <a:cs typeface="Times New Roman"/>
                <a:sym typeface="Times New Roman"/>
              </a:rPr>
              <a:t>﻿﻿More serious and often are threat to life</a:t>
            </a:r>
            <a:endParaRPr sz="1810">
              <a:latin typeface="Times New Roman"/>
              <a:ea typeface="Times New Roman"/>
              <a:cs typeface="Times New Roman"/>
              <a:sym typeface="Times New Roman"/>
            </a:endParaRPr>
          </a:p>
          <a:p>
            <a:pPr indent="-343535" lvl="0" marL="457200" rtl="0" algn="l">
              <a:lnSpc>
                <a:spcPct val="150000"/>
              </a:lnSpc>
              <a:spcBef>
                <a:spcPts val="0"/>
              </a:spcBef>
              <a:spcAft>
                <a:spcPts val="0"/>
              </a:spcAft>
              <a:buClr>
                <a:schemeClr val="lt1"/>
              </a:buClr>
              <a:buSzPts val="1810"/>
              <a:buFont typeface="Times New Roman"/>
              <a:buChar char="●"/>
            </a:pPr>
            <a:r>
              <a:rPr lang="en" sz="1810">
                <a:latin typeface="Times New Roman"/>
                <a:ea typeface="Times New Roman"/>
                <a:cs typeface="Times New Roman"/>
                <a:sym typeface="Times New Roman"/>
              </a:rPr>
              <a:t>﻿﻿Rapid Growth</a:t>
            </a:r>
            <a:endParaRPr sz="1810">
              <a:latin typeface="Times New Roman"/>
              <a:ea typeface="Times New Roman"/>
              <a:cs typeface="Times New Roman"/>
              <a:sym typeface="Times New Roman"/>
            </a:endParaRPr>
          </a:p>
          <a:p>
            <a:pPr indent="-343535" lvl="0" marL="457200" rtl="0" algn="l">
              <a:lnSpc>
                <a:spcPct val="150000"/>
              </a:lnSpc>
              <a:spcBef>
                <a:spcPts val="0"/>
              </a:spcBef>
              <a:spcAft>
                <a:spcPts val="0"/>
              </a:spcAft>
              <a:buClr>
                <a:schemeClr val="lt1"/>
              </a:buClr>
              <a:buSzPts val="1810"/>
              <a:buFont typeface="Times New Roman"/>
              <a:buChar char="●"/>
            </a:pPr>
            <a:r>
              <a:rPr lang="en" sz="1810">
                <a:latin typeface="Times New Roman"/>
                <a:ea typeface="Times New Roman"/>
                <a:cs typeface="Times New Roman"/>
                <a:sym typeface="Times New Roman"/>
              </a:rPr>
              <a:t>﻿﻿Invade or crowd nearby healthy brain tissue</a:t>
            </a:r>
            <a:br>
              <a:rPr lang="en" sz="1810">
                <a:latin typeface="Times New Roman"/>
                <a:ea typeface="Times New Roman"/>
                <a:cs typeface="Times New Roman"/>
                <a:sym typeface="Times New Roman"/>
              </a:rPr>
            </a:br>
            <a:r>
              <a:rPr lang="en" sz="1810">
                <a:latin typeface="Times New Roman"/>
                <a:ea typeface="Times New Roman"/>
                <a:cs typeface="Times New Roman"/>
                <a:sym typeface="Times New Roman"/>
              </a:rPr>
              <a:t> Cancer cell may spread to other parts of the brain or to the spinal cord</a:t>
            </a:r>
            <a:endParaRPr sz="1810">
              <a:latin typeface="Times New Roman"/>
              <a:ea typeface="Times New Roman"/>
              <a:cs typeface="Times New Roman"/>
              <a:sym typeface="Times New Roman"/>
            </a:endParaRPr>
          </a:p>
          <a:p>
            <a:pPr indent="-343535" lvl="0" marL="457200" rtl="0" algn="l">
              <a:lnSpc>
                <a:spcPct val="150000"/>
              </a:lnSpc>
              <a:spcBef>
                <a:spcPts val="0"/>
              </a:spcBef>
              <a:spcAft>
                <a:spcPts val="0"/>
              </a:spcAft>
              <a:buClr>
                <a:schemeClr val="lt1"/>
              </a:buClr>
              <a:buSzPts val="1810"/>
              <a:buFont typeface="Times New Roman"/>
              <a:buChar char="●"/>
            </a:pPr>
            <a:r>
              <a:rPr lang="en" sz="1810">
                <a:latin typeface="Times New Roman"/>
                <a:ea typeface="Times New Roman"/>
                <a:cs typeface="Times New Roman"/>
                <a:sym typeface="Times New Roman"/>
              </a:rPr>
              <a:t>﻿﻿rarely spread to other parts of the body.</a:t>
            </a:r>
            <a:endParaRPr sz="1810">
              <a:latin typeface="Times New Roman"/>
              <a:ea typeface="Times New Roman"/>
              <a:cs typeface="Times New Roman"/>
              <a:sym typeface="Times New Roman"/>
            </a:endParaRPr>
          </a:p>
          <a:p>
            <a:pPr indent="0" lvl="0" marL="0" rtl="0" algn="l">
              <a:spcBef>
                <a:spcPts val="1200"/>
              </a:spcBef>
              <a:spcAft>
                <a:spcPts val="0"/>
              </a:spcAft>
              <a:buSzPts val="990"/>
              <a:buNone/>
            </a:pPr>
            <a:r>
              <a:t/>
            </a:r>
            <a:endParaRPr sz="3520"/>
          </a:p>
        </p:txBody>
      </p:sp>
      <p:sp>
        <p:nvSpPr>
          <p:cNvPr id="229" name="Google Shape;229;p22"/>
          <p:cNvSpPr txBox="1"/>
          <p:nvPr/>
        </p:nvSpPr>
        <p:spPr>
          <a:xfrm>
            <a:off x="-15900" y="0"/>
            <a:ext cx="9144000" cy="461700"/>
          </a:xfrm>
          <a:prstGeom prst="rect">
            <a:avLst/>
          </a:prstGeom>
          <a:solidFill>
            <a:srgbClr val="00206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INTRODUCTION</a:t>
            </a:r>
            <a:endParaRPr b="1" sz="1800">
              <a:solidFill>
                <a:schemeClr val="lt1"/>
              </a:solidFill>
              <a:latin typeface="Lato"/>
              <a:ea typeface="Lato"/>
              <a:cs typeface="Lato"/>
              <a:sym typeface="Lato"/>
            </a:endParaRPr>
          </a:p>
        </p:txBody>
      </p:sp>
      <p:sp>
        <p:nvSpPr>
          <p:cNvPr id="230" name="Google Shape;230;p22"/>
          <p:cNvSpPr txBox="1"/>
          <p:nvPr/>
        </p:nvSpPr>
        <p:spPr>
          <a:xfrm>
            <a:off x="-15900" y="4681800"/>
            <a:ext cx="6216600" cy="431100"/>
          </a:xfrm>
          <a:prstGeom prst="rect">
            <a:avLst/>
          </a:prstGeom>
          <a:solidFill>
            <a:srgbClr val="6AA84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Bangalore Institute of Technology</a:t>
            </a:r>
            <a:endParaRPr b="1" sz="1600">
              <a:solidFill>
                <a:schemeClr val="lt1"/>
              </a:solidFill>
              <a:latin typeface="Lato"/>
              <a:ea typeface="Lato"/>
              <a:cs typeface="Lato"/>
              <a:sym typeface="Lato"/>
            </a:endParaRPr>
          </a:p>
        </p:txBody>
      </p:sp>
      <p:sp>
        <p:nvSpPr>
          <p:cNvPr id="231" name="Google Shape;231;p22"/>
          <p:cNvSpPr txBox="1"/>
          <p:nvPr/>
        </p:nvSpPr>
        <p:spPr>
          <a:xfrm>
            <a:off x="6200700" y="4697175"/>
            <a:ext cx="2927400" cy="4311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Dept. of ECE, BIT</a:t>
            </a:r>
            <a:endParaRPr b="1" sz="16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